
<file path=[Content_Types].xml><?xml version="1.0" encoding="utf-8"?>
<Types xmlns="http://schemas.openxmlformats.org/package/2006/content-types"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Default Extension="bin" ContentType="application/vnd.openxmlformats-officedocument.presentationml.printerSettings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slides/slide24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4.xml" ContentType="application/vnd.openxmlformats-officedocument.presentationml.slide+xml"/>
  <Default Extension="xml" ContentType="application/xml"/>
  <Override PartName="/ppt/slides/slide25.xml" ContentType="application/vnd.openxmlformats-officedocument.presentationml.slide+xml"/>
  <Default Extension="jpeg" ContentType="image/jpeg"/>
  <Override PartName="/ppt/notesSlides/notesSlide7.xml" ContentType="application/vnd.openxmlformats-officedocument.presentationml.notesSlide+xml"/>
  <Default Extension="rels" ContentType="application/vnd.openxmlformats-package.relationships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40"/>
  </p:notesMasterIdLst>
  <p:sldIdLst>
    <p:sldId id="854" r:id="rId2"/>
    <p:sldId id="800" r:id="rId3"/>
    <p:sldId id="803" r:id="rId4"/>
    <p:sldId id="801" r:id="rId5"/>
    <p:sldId id="850" r:id="rId6"/>
    <p:sldId id="851" r:id="rId7"/>
    <p:sldId id="637" r:id="rId8"/>
    <p:sldId id="640" r:id="rId9"/>
    <p:sldId id="647" r:id="rId10"/>
    <p:sldId id="781" r:id="rId11"/>
    <p:sldId id="648" r:id="rId12"/>
    <p:sldId id="783" r:id="rId13"/>
    <p:sldId id="784" r:id="rId14"/>
    <p:sldId id="651" r:id="rId15"/>
    <p:sldId id="778" r:id="rId16"/>
    <p:sldId id="779" r:id="rId17"/>
    <p:sldId id="797" r:id="rId18"/>
    <p:sldId id="798" r:id="rId19"/>
    <p:sldId id="799" r:id="rId20"/>
    <p:sldId id="844" r:id="rId21"/>
    <p:sldId id="845" r:id="rId22"/>
    <p:sldId id="852" r:id="rId23"/>
    <p:sldId id="846" r:id="rId24"/>
    <p:sldId id="847" r:id="rId25"/>
    <p:sldId id="848" r:id="rId26"/>
    <p:sldId id="780" r:id="rId27"/>
    <p:sldId id="425" r:id="rId28"/>
    <p:sldId id="539" r:id="rId29"/>
    <p:sldId id="348" r:id="rId30"/>
    <p:sldId id="360" r:id="rId31"/>
    <p:sldId id="441" r:id="rId32"/>
    <p:sldId id="586" r:id="rId33"/>
    <p:sldId id="585" r:id="rId34"/>
    <p:sldId id="809" r:id="rId35"/>
    <p:sldId id="794" r:id="rId36"/>
    <p:sldId id="824" r:id="rId37"/>
    <p:sldId id="825" r:id="rId38"/>
    <p:sldId id="85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FCF"/>
    <a:srgbClr val="CCCCCC"/>
    <a:srgbClr val="008000"/>
    <a:srgbClr val="EF1F1D"/>
    <a:srgbClr val="000099"/>
    <a:srgbClr val="CC66FF"/>
    <a:srgbClr val="800080"/>
    <a:srgbClr val="804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640" y="-9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3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0BFD8C-F169-734F-ADE3-63DF85697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423E6-7685-124B-AE13-72A381AD5C6A}" type="slidenum">
              <a:rPr lang="en-US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0FABB3-DCE0-0343-A60D-AD990268FA41}" type="slidenum">
              <a:rPr lang="en-US"/>
              <a:pPr/>
              <a:t>18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BEAA3-D612-204C-8090-45E8FC1CB03E}" type="slidenum">
              <a:rPr lang="en-US"/>
              <a:pPr/>
              <a:t>19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CD0B7-7D0B-2345-8FD5-8DFBCFC20A77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280988"/>
            <a:ext cx="5618162" cy="421322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4773613"/>
            <a:ext cx="6211888" cy="3592512"/>
          </a:xfrm>
          <a:ln/>
        </p:spPr>
        <p:txBody>
          <a:bodyPr/>
          <a:lstStyle/>
          <a:p>
            <a:pPr defTabSz="762000"/>
            <a:endParaRPr lang="zh-TW" altLang="en-US" dirty="0">
              <a:cs typeface="新細明體" pitchFamily="27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F43C4-046F-7E49-BBF4-7CB78529086E}" type="slidenum">
              <a:rPr lang="en-US"/>
              <a:pPr/>
              <a:t>27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C089C8-0195-324C-933D-7AB0A0284E99}" type="slidenum">
              <a:rPr lang="en-US"/>
              <a:pPr/>
              <a:t>29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8FCE1-D7D6-E64B-9AA1-1BE1F439D952}" type="slidenum">
              <a:rPr lang="en-US"/>
              <a:pPr/>
              <a:t>30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927B6-0BA8-0847-AF95-1E95F266BACF}" type="slidenum">
              <a:rPr lang="en-US"/>
              <a:pPr/>
              <a:t>31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2F39E-E43E-6840-AFE1-1D2031750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F7381-1C7B-6441-A585-7560C40F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2971-08EE-CB43-8A45-D716C936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1430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4CDD3-E838-BA4A-868A-834C722DE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ADD8-AD55-154F-8267-42E65B6F1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EA1A9-F208-AD43-8A73-F71092BDD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EEC84-8A7F-E248-AF57-31041630A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7D81C-5AFA-A14A-A93D-0270027E4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97679-01E7-4F4D-A9F8-3935EB19C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31B5F-987C-3345-B13D-3103729C5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1F58E-082B-984F-8017-7F7282964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59ED24B7-5B9D-AB42-A296-7DE4A991E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i="0">
          <a:solidFill>
            <a:schemeClr val="tx2"/>
          </a:solidFill>
          <a:latin typeface="Helvetica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Wingdings" charset="2"/>
        <a:buChar char="v"/>
        <a:defRPr sz="3200" b="1" i="0" baseline="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70000"/>
        <a:buFont typeface="Wingdings" charset="2"/>
        <a:buChar char="Ø"/>
        <a:defRPr sz="2400" b="1" i="0" baseline="0">
          <a:solidFill>
            <a:schemeClr val="tx1"/>
          </a:solidFill>
          <a:latin typeface="Arial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Electrophoresi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6b Working with DNA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4876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/>
              <a:t>Cutting DNA with a restriction enzyme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/>
          </a:p>
        </p:txBody>
      </p:sp>
      <p:pic>
        <p:nvPicPr>
          <p:cNvPr id="23555" name="Picture 3" descr="fig14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5745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Recombinant DNA Molecules</a:t>
            </a:r>
          </a:p>
        </p:txBody>
      </p:sp>
      <p:pic>
        <p:nvPicPr>
          <p:cNvPr id="28675" name="Picture 6" descr="19_0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8839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9_0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534400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9_0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89154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Macintosh HD:Applications:Microsoft Office 2004:Office:PPT_IB_SupportFiles:Images:37623_Ch08_Fig09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457200"/>
            <a:ext cx="6858000" cy="5745163"/>
          </a:xfrm>
          <a:noFill/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5715000" y="762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latin typeface="Arial" pitchFamily="-112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038600" y="381000"/>
            <a:ext cx="3505200" cy="169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pitchFamily="-112" charset="0"/>
              </a:rPr>
              <a:t>Same restriction enzyme used to isolate DNA of interest</a:t>
            </a:r>
          </a:p>
          <a:p>
            <a:pPr eaLnBrk="1" hangingPunct="1">
              <a:spcBef>
                <a:spcPct val="50000"/>
              </a:spcBef>
            </a:pPr>
            <a:endParaRPr lang="en-US" sz="1800" dirty="0">
              <a:latin typeface="Arial" pitchFamily="-112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800" dirty="0">
              <a:latin typeface="Arial" pitchFamily="-112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800" dirty="0"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Restriction </a:t>
            </a:r>
            <a:r>
              <a:rPr lang="en-US" dirty="0" err="1"/>
              <a:t>Endonucleases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3810000"/>
          </a:xfrm>
        </p:spPr>
        <p:txBody>
          <a:bodyPr/>
          <a:lstStyle/>
          <a:p>
            <a:pPr eaLnBrk="1" hangingPunct="1"/>
            <a:r>
              <a:rPr lang="en-US" sz="2800" dirty="0"/>
              <a:t>Restriction </a:t>
            </a:r>
            <a:r>
              <a:rPr lang="en-US" sz="2800" dirty="0" err="1"/>
              <a:t>endonucleases</a:t>
            </a:r>
            <a:r>
              <a:rPr lang="en-US" sz="2800" dirty="0"/>
              <a:t> recognize specific nucleotide sequences, and cleave DNA creating DNA fragments.</a:t>
            </a:r>
          </a:p>
          <a:p>
            <a:pPr lvl="1" eaLnBrk="1" hangingPunct="1"/>
            <a:r>
              <a:rPr lang="en-US" sz="2800" dirty="0"/>
              <a:t>Type I - simple cuts</a:t>
            </a:r>
          </a:p>
          <a:p>
            <a:pPr lvl="1" eaLnBrk="1" hangingPunct="1"/>
            <a:r>
              <a:rPr lang="en-US" sz="2800" dirty="0"/>
              <a:t>Type II - dyad symmetry</a:t>
            </a:r>
          </a:p>
          <a:p>
            <a:pPr lvl="2" eaLnBrk="1" hangingPunct="1"/>
            <a:r>
              <a:rPr lang="en-US" sz="2800" dirty="0">
                <a:latin typeface="Arial"/>
              </a:rPr>
              <a:t>allows physical mapping</a:t>
            </a:r>
          </a:p>
          <a:p>
            <a:pPr lvl="2" eaLnBrk="1" hangingPunct="1"/>
            <a:r>
              <a:rPr lang="en-US" sz="2800" dirty="0">
                <a:latin typeface="Arial"/>
              </a:rPr>
              <a:t>allows recombinant molecules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Restriction </a:t>
            </a:r>
            <a:r>
              <a:rPr lang="en-US" dirty="0" err="1"/>
              <a:t>Endonucleases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609600" y="1752600"/>
            <a:ext cx="7924800" cy="4343400"/>
          </a:xfrm>
        </p:spPr>
        <p:txBody>
          <a:bodyPr/>
          <a:lstStyle/>
          <a:p>
            <a:pPr eaLnBrk="1" hangingPunct="1"/>
            <a:r>
              <a:rPr lang="en-US" sz="2800" dirty="0"/>
              <a:t>Each restriction </a:t>
            </a:r>
            <a:r>
              <a:rPr lang="en-US" sz="2800" dirty="0" err="1"/>
              <a:t>endonuclease</a:t>
            </a:r>
            <a:r>
              <a:rPr lang="en-US" sz="2800" dirty="0"/>
              <a:t> has a specific recognition sequence and can cut DNA from any source into fragments.</a:t>
            </a:r>
          </a:p>
          <a:p>
            <a:pPr lvl="2" eaLnBrk="1" hangingPunct="1"/>
            <a:r>
              <a:rPr lang="en-US" sz="2800" dirty="0">
                <a:latin typeface="Arial"/>
              </a:rPr>
              <a:t>Because of </a:t>
            </a:r>
            <a:r>
              <a:rPr lang="en-US" sz="2800" dirty="0" err="1">
                <a:latin typeface="Arial"/>
              </a:rPr>
              <a:t>complementarity</a:t>
            </a:r>
            <a:r>
              <a:rPr lang="en-US" sz="2800" dirty="0">
                <a:latin typeface="Arial"/>
              </a:rPr>
              <a:t>, single-stranded ends can pair with each other.</a:t>
            </a:r>
          </a:p>
          <a:p>
            <a:pPr lvl="3" eaLnBrk="1" hangingPunct="1"/>
            <a:r>
              <a:rPr lang="en-US" sz="2800" dirty="0">
                <a:latin typeface="Arial"/>
              </a:rPr>
              <a:t>sticky ends</a:t>
            </a:r>
          </a:p>
          <a:p>
            <a:pPr lvl="4" eaLnBrk="1" hangingPunct="1"/>
            <a:r>
              <a:rPr lang="en-US" sz="2800" dirty="0">
                <a:latin typeface="Arial"/>
              </a:rPr>
              <a:t>fragments joined together with DNA </a:t>
            </a:r>
            <a:r>
              <a:rPr lang="en-US" sz="2800" dirty="0" err="1">
                <a:latin typeface="Arial"/>
              </a:rPr>
              <a:t>ligase</a:t>
            </a:r>
            <a:endParaRPr lang="en-US" sz="2800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3716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Restriction Enzymes Recognize Specific DNA Sequences (Recognition Sites)</a:t>
            </a:r>
            <a:endParaRPr lang="en-US" sz="4400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3154362"/>
            <a:ext cx="91440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</a:pPr>
            <a:r>
              <a:rPr lang="en-US" sz="3600" dirty="0">
                <a:latin typeface="Courier" pitchFamily="-112" charset="0"/>
              </a:rPr>
              <a:t>	5’GGATC</a:t>
            </a:r>
            <a:r>
              <a:rPr lang="en-US" sz="3600" b="1" dirty="0">
                <a:latin typeface="Courier" pitchFamily="-112" charset="0"/>
              </a:rPr>
              <a:t>G</a:t>
            </a:r>
            <a:r>
              <a:rPr lang="en-US" sz="3600" b="1" dirty="0">
                <a:solidFill>
                  <a:srgbClr val="EF1F1D"/>
                </a:solidFill>
                <a:latin typeface="Courier" pitchFamily="-112" charset="0"/>
              </a:rPr>
              <a:t>AATT</a:t>
            </a:r>
            <a:r>
              <a:rPr lang="en-US" sz="3600" b="1" dirty="0">
                <a:latin typeface="Courier" pitchFamily="-112" charset="0"/>
              </a:rPr>
              <a:t>C</a:t>
            </a:r>
            <a:r>
              <a:rPr lang="en-US" sz="3600" dirty="0">
                <a:latin typeface="Courier" pitchFamily="-112" charset="0"/>
              </a:rPr>
              <a:t>CCGATTTCAAT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</a:pPr>
            <a:r>
              <a:rPr lang="en-US" sz="3600" dirty="0">
                <a:latin typeface="Courier" pitchFamily="-112" charset="0"/>
              </a:rPr>
              <a:t>	3’CCTAG</a:t>
            </a:r>
            <a:r>
              <a:rPr lang="en-US" sz="3600" b="1" dirty="0">
                <a:latin typeface="Courier" pitchFamily="-112" charset="0"/>
              </a:rPr>
              <a:t>C</a:t>
            </a:r>
            <a:r>
              <a:rPr lang="en-US" sz="3600" b="1" dirty="0">
                <a:solidFill>
                  <a:srgbClr val="EF1F1D"/>
                </a:solidFill>
                <a:latin typeface="Courier" pitchFamily="-112" charset="0"/>
              </a:rPr>
              <a:t>TTAA</a:t>
            </a:r>
            <a:r>
              <a:rPr lang="en-US" sz="3600" b="1" dirty="0">
                <a:latin typeface="Courier" pitchFamily="-112" charset="0"/>
              </a:rPr>
              <a:t>G</a:t>
            </a:r>
            <a:r>
              <a:rPr lang="en-US" sz="3600" dirty="0">
                <a:latin typeface="Courier" pitchFamily="-112" charset="0"/>
              </a:rPr>
              <a:t>GGCTAAAGTTA</a:t>
            </a:r>
          </a:p>
        </p:txBody>
      </p: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3657600" y="3200400"/>
            <a:ext cx="167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3740370" y="2630269"/>
            <a:ext cx="1517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 dirty="0" err="1"/>
              <a:t>Eco</a:t>
            </a:r>
            <a:r>
              <a:rPr lang="en-US" sz="3600" dirty="0" err="1"/>
              <a:t>RI</a:t>
            </a:r>
            <a:endParaRPr lang="en-US" i="1" dirty="0"/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762000" y="4648200"/>
            <a:ext cx="7694612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a </a:t>
            </a:r>
            <a:r>
              <a:rPr lang="en-US" sz="3600" i="1" dirty="0"/>
              <a:t>palindrome</a:t>
            </a:r>
            <a:r>
              <a:rPr lang="en-US" sz="3600" dirty="0"/>
              <a:t> reads the same </a:t>
            </a:r>
          </a:p>
          <a:p>
            <a:pPr algn="ctr"/>
            <a:r>
              <a:rPr lang="en-US" sz="3600" dirty="0"/>
              <a:t>left-to-right in the top strand</a:t>
            </a:r>
            <a:r>
              <a:rPr lang="en-US" sz="3600" dirty="0" smtClean="0"/>
              <a:t> and </a:t>
            </a:r>
            <a:endParaRPr lang="en-US" sz="3600" dirty="0"/>
          </a:p>
          <a:p>
            <a:pPr algn="ctr"/>
            <a:r>
              <a:rPr lang="en-US" sz="3600" dirty="0"/>
              <a:t>right-to-left in the bottom strand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/>
              <a:t>Cutting and Rejoining DNA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US"/>
              <a:t>restriction enzymes (RE) produce specific DNA fragments for ligation</a:t>
            </a:r>
          </a:p>
          <a:p>
            <a:pPr lvl="1" eaLnBrk="1" hangingPunct="1">
              <a:spcAft>
                <a:spcPts val="300"/>
              </a:spcAft>
            </a:pPr>
            <a:r>
              <a:rPr lang="en-US"/>
              <a:t>RE are defensive weapons against viruses</a:t>
            </a:r>
          </a:p>
          <a:p>
            <a:pPr lvl="1" eaLnBrk="1" hangingPunct="1">
              <a:spcAft>
                <a:spcPts val="300"/>
              </a:spcAft>
            </a:pPr>
            <a:r>
              <a:rPr lang="en-US"/>
              <a:t>RE “cut” (hydrolyze) DNA at specific sites</a:t>
            </a:r>
          </a:p>
          <a:p>
            <a:pPr lvl="1" eaLnBrk="1" hangingPunct="1">
              <a:spcAft>
                <a:spcPts val="300"/>
              </a:spcAft>
            </a:pPr>
            <a:r>
              <a:rPr lang="en-US"/>
              <a:t>RE “staggered cuts” produce “sticky ends”</a:t>
            </a:r>
            <a:endParaRPr lang="en-US">
              <a:latin typeface="Courier" pitchFamily="-112" charset="0"/>
            </a:endParaRPr>
          </a:p>
          <a:p>
            <a:pPr lvl="1" eaLnBrk="1" hangingPunct="1">
              <a:lnSpc>
                <a:spcPct val="90000"/>
              </a:lnSpc>
              <a:spcAft>
                <a:spcPts val="300"/>
              </a:spcAft>
            </a:pPr>
            <a:r>
              <a:rPr lang="en-US"/>
              <a:t>sticky ends make ligation more 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Cleaving and Rejoining DNA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US"/>
              <a:t>RE produce many different DNA fragments</a:t>
            </a:r>
          </a:p>
          <a:p>
            <a:pPr lvl="1" eaLnBrk="1" hangingPunct="1">
              <a:spcAft>
                <a:spcPts val="300"/>
              </a:spcAft>
            </a:pPr>
            <a:r>
              <a:rPr lang="en-US"/>
              <a:t>for a 6 bp recognition site</a:t>
            </a:r>
          </a:p>
          <a:p>
            <a:pPr lvl="2" eaLnBrk="1" hangingPunct="1">
              <a:lnSpc>
                <a:spcPct val="90000"/>
              </a:lnSpc>
              <a:spcAft>
                <a:spcPts val="300"/>
              </a:spcAft>
              <a:buFontTx/>
              <a:buNone/>
            </a:pPr>
            <a:r>
              <a:rPr lang="en-US"/>
              <a:t>1/4</a:t>
            </a:r>
            <a:r>
              <a:rPr lang="en-US" baseline="30000"/>
              <a:t>6</a:t>
            </a:r>
            <a:r>
              <a:rPr lang="en-US"/>
              <a:t> = 1/4096 x 3x10</a:t>
            </a:r>
            <a:r>
              <a:rPr lang="en-US" baseline="30000"/>
              <a:t>9</a:t>
            </a:r>
            <a:r>
              <a:rPr lang="en-US"/>
              <a:t> bp/genome = </a:t>
            </a:r>
          </a:p>
          <a:p>
            <a:pPr lvl="2" eaLnBrk="1" hangingPunct="1">
              <a:lnSpc>
                <a:spcPct val="90000"/>
              </a:lnSpc>
              <a:spcAft>
                <a:spcPts val="300"/>
              </a:spcAft>
              <a:buFontTx/>
              <a:buNone/>
            </a:pPr>
            <a:r>
              <a:rPr lang="en-US"/>
              <a:t>7.3 x10</a:t>
            </a:r>
            <a:r>
              <a:rPr lang="en-US" baseline="30000"/>
              <a:t>5</a:t>
            </a:r>
            <a:r>
              <a:rPr lang="en-US"/>
              <a:t> different DNA fragments</a:t>
            </a:r>
          </a:p>
          <a:p>
            <a:pPr eaLnBrk="1" hangingPunct="1">
              <a:spcAft>
                <a:spcPts val="300"/>
              </a:spcAft>
            </a:pPr>
            <a:r>
              <a:rPr lang="en-US"/>
              <a:t>gel electrophoresis sorts DNA fragments by size</a:t>
            </a:r>
          </a:p>
          <a:p>
            <a:pPr eaLnBrk="1" hangingPunct="1">
              <a:spcAft>
                <a:spcPts val="300"/>
              </a:spcAft>
            </a:pPr>
            <a:r>
              <a:rPr lang="en-US"/>
              <a:t>hybridization with a </a:t>
            </a:r>
            <a:r>
              <a:rPr lang="en-US" i="1"/>
              <a:t>labeled</a:t>
            </a:r>
            <a:r>
              <a:rPr lang="en-US"/>
              <a:t> probe locates specific DNA fragments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/>
              <a:t>Amplifying DNA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eaLnBrk="1" hangingPunct="1"/>
            <a:r>
              <a:rPr lang="en-US" b="1"/>
              <a:t>Polymerase chain reaction (PCR)</a:t>
            </a:r>
          </a:p>
          <a:p>
            <a:pPr lvl="1" eaLnBrk="1" hangingPunct="1"/>
            <a:r>
              <a:rPr lang="en-US" b="1"/>
              <a:t>Molecular </a:t>
            </a:r>
          </a:p>
          <a:p>
            <a:pPr lvl="1" eaLnBrk="1" hangingPunct="1"/>
            <a:r>
              <a:rPr lang="en-US" b="1"/>
              <a:t>Increases the amount of a DNA sequence</a:t>
            </a:r>
          </a:p>
          <a:p>
            <a:pPr lvl="1" eaLnBrk="1" hangingPunct="1"/>
            <a:r>
              <a:rPr lang="en-US" b="1"/>
              <a:t>Replicates sequence millions of times</a:t>
            </a:r>
          </a:p>
          <a:p>
            <a:pPr eaLnBrk="1" hangingPunct="1"/>
            <a:r>
              <a:rPr lang="en-US" b="1"/>
              <a:t>Recombinant DNA technology</a:t>
            </a:r>
          </a:p>
          <a:p>
            <a:pPr eaLnBrk="1" hangingPunct="1"/>
            <a:r>
              <a:rPr lang="en-US" b="1"/>
              <a:t>Amplifies DNA that includes </a:t>
            </a:r>
          </a:p>
          <a:p>
            <a:pPr lvl="1" eaLnBrk="1" hangingPunct="1"/>
            <a:r>
              <a:rPr lang="en-US" b="1"/>
              <a:t>Within cells</a:t>
            </a:r>
          </a:p>
          <a:p>
            <a:pPr lvl="1" eaLnBrk="1" hangingPunct="1"/>
            <a:r>
              <a:rPr lang="en-US" b="1"/>
              <a:t>Sequences from other organisms</a:t>
            </a:r>
            <a:r>
              <a:rPr lang="en-US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1"/>
            <a:ext cx="8229600" cy="533400"/>
          </a:xfrm>
        </p:spPr>
        <p:txBody>
          <a:bodyPr/>
          <a:lstStyle/>
          <a:p>
            <a:r>
              <a:rPr lang="en-US" dirty="0"/>
              <a:t>Restriction Enzymes</a:t>
            </a:r>
          </a:p>
        </p:txBody>
      </p:sp>
      <p:pic>
        <p:nvPicPr>
          <p:cNvPr id="8196" name="Picture 4" descr="EcoR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066800"/>
            <a:ext cx="8229600" cy="3317875"/>
          </a:xfrm>
          <a:noFill/>
          <a:ln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4267200"/>
            <a:ext cx="82296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pitchFamily="27" charset="2"/>
              <a:buChar char="Ø"/>
            </a:pPr>
            <a:r>
              <a:rPr lang="en-US" sz="2000" dirty="0">
                <a:latin typeface="Helvetica"/>
              </a:rPr>
              <a:t>  called</a:t>
            </a:r>
            <a:r>
              <a:rPr lang="en-US" sz="2000" dirty="0" smtClean="0">
                <a:latin typeface="Helvetica"/>
              </a:rPr>
              <a:t> “restriction enzymes” </a:t>
            </a:r>
            <a:r>
              <a:rPr lang="en-US" sz="2000" dirty="0">
                <a:latin typeface="Helvetica"/>
              </a:rPr>
              <a:t>because restrict host range for certain</a:t>
            </a:r>
            <a:r>
              <a:rPr lang="en-US" sz="2000" dirty="0" smtClean="0">
                <a:latin typeface="Helvetica"/>
              </a:rPr>
              <a:t> </a:t>
            </a:r>
            <a:r>
              <a:rPr lang="en-US" sz="2000" dirty="0" err="1" smtClean="0">
                <a:latin typeface="Helvetica"/>
              </a:rPr>
              <a:t>bacteriophage</a:t>
            </a:r>
            <a:r>
              <a:rPr lang="en-US" sz="2000" dirty="0" smtClean="0">
                <a:latin typeface="Helvetica"/>
              </a:rPr>
              <a:t>  </a:t>
            </a:r>
            <a:endParaRPr lang="en-US" sz="2000" dirty="0">
              <a:latin typeface="Helvetica"/>
            </a:endParaRPr>
          </a:p>
          <a:p>
            <a:pPr>
              <a:buClr>
                <a:srgbClr val="FF0000"/>
              </a:buClr>
              <a:buFont typeface="Wingdings" pitchFamily="27" charset="2"/>
              <a:buChar char="Ø"/>
            </a:pPr>
            <a:r>
              <a:rPr lang="en-US" sz="2000" dirty="0">
                <a:latin typeface="Helvetica"/>
              </a:rPr>
              <a:t>  </a:t>
            </a:r>
            <a:r>
              <a:rPr lang="en-US" sz="2000" dirty="0" smtClean="0">
                <a:latin typeface="Helvetica"/>
              </a:rPr>
              <a:t>bacterial “immune system” </a:t>
            </a:r>
            <a:r>
              <a:rPr lang="en-US" sz="2000" dirty="0">
                <a:latin typeface="Helvetica"/>
              </a:rPr>
              <a:t>destroy any</a:t>
            </a:r>
            <a:r>
              <a:rPr lang="en-US" sz="2000" dirty="0" smtClean="0">
                <a:latin typeface="Helvetica"/>
              </a:rPr>
              <a:t> “non</a:t>
            </a:r>
            <a:r>
              <a:rPr lang="en-US" sz="2000" dirty="0">
                <a:latin typeface="Helvetica"/>
              </a:rPr>
              <a:t>-</a:t>
            </a:r>
            <a:r>
              <a:rPr lang="en-US" sz="2000" dirty="0" smtClean="0">
                <a:latin typeface="Helvetica"/>
              </a:rPr>
              <a:t>self” </a:t>
            </a:r>
            <a:r>
              <a:rPr lang="en-US" sz="2000" dirty="0">
                <a:latin typeface="Helvetica"/>
              </a:rPr>
              <a:t>DNA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7" charset="2"/>
              <a:buChar char="Ø"/>
            </a:pPr>
            <a:r>
              <a:rPr lang="en-US" sz="2000" dirty="0">
                <a:latin typeface="Helvetica"/>
              </a:rPr>
              <a:t>  </a:t>
            </a:r>
            <a:r>
              <a:rPr lang="en-US" sz="2000" dirty="0" err="1">
                <a:latin typeface="Helvetica"/>
              </a:rPr>
              <a:t>methylase</a:t>
            </a:r>
            <a:r>
              <a:rPr lang="en-US" sz="2000" dirty="0">
                <a:latin typeface="Helvetica"/>
              </a:rPr>
              <a:t> recognizes same sequence in host DNA and protects it by</a:t>
            </a:r>
            <a:r>
              <a:rPr lang="en-US" sz="2000" dirty="0" smtClean="0">
                <a:latin typeface="Helvetica"/>
              </a:rPr>
              <a:t> </a:t>
            </a:r>
            <a:r>
              <a:rPr lang="en-US" sz="2000" dirty="0" err="1" smtClean="0">
                <a:latin typeface="Helvetica"/>
              </a:rPr>
              <a:t>methylating</a:t>
            </a:r>
            <a:r>
              <a:rPr lang="en-US" sz="2000" dirty="0" smtClean="0">
                <a:latin typeface="Helvetica"/>
              </a:rPr>
              <a:t> </a:t>
            </a:r>
            <a:r>
              <a:rPr lang="en-US" sz="2000" dirty="0">
                <a:latin typeface="Helvetica"/>
              </a:rPr>
              <a:t>it; restriction enzyme destroys unprotected = non-self DNA</a:t>
            </a:r>
            <a:r>
              <a:rPr lang="en-US" sz="2000" dirty="0" smtClean="0">
                <a:latin typeface="Helvetica"/>
              </a:rPr>
              <a:t> (</a:t>
            </a:r>
            <a:r>
              <a:rPr lang="en-US" sz="2000" dirty="0">
                <a:latin typeface="Helvetica"/>
              </a:rPr>
              <a:t>restriction/modification systems)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dirty="0"/>
              <a:t>Restriction Enzymes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029200" cy="4530725"/>
          </a:xfrm>
        </p:spPr>
        <p:txBody>
          <a:bodyPr/>
          <a:lstStyle/>
          <a:p>
            <a:pPr>
              <a:spcBef>
                <a:spcPts val="1680"/>
              </a:spcBef>
              <a:buFont typeface="Wingdings" pitchFamily="27" charset="2"/>
              <a:buChar char="Ø"/>
            </a:pPr>
            <a:r>
              <a:rPr lang="en-US" sz="2000" dirty="0"/>
              <a:t>Hundreds of restriction enzymes have been identified. </a:t>
            </a:r>
          </a:p>
          <a:p>
            <a:pPr>
              <a:spcBef>
                <a:spcPts val="1680"/>
              </a:spcBef>
              <a:buFont typeface="Wingdings" pitchFamily="27" charset="2"/>
              <a:buChar char="Ø"/>
            </a:pPr>
            <a:r>
              <a:rPr lang="en-US" sz="2000" dirty="0"/>
              <a:t>Most recognize and cut </a:t>
            </a:r>
            <a:r>
              <a:rPr lang="en-US" sz="2000" b="1" dirty="0" err="1"/>
              <a:t>palindromic</a:t>
            </a:r>
            <a:r>
              <a:rPr lang="en-US" sz="2000" b="1" dirty="0"/>
              <a:t> </a:t>
            </a:r>
            <a:r>
              <a:rPr lang="en-US" sz="2000" dirty="0"/>
              <a:t>sequences</a:t>
            </a:r>
          </a:p>
          <a:p>
            <a:pPr>
              <a:spcBef>
                <a:spcPts val="1680"/>
              </a:spcBef>
              <a:buFont typeface="Wingdings" pitchFamily="27" charset="2"/>
              <a:buChar char="Ø"/>
            </a:pPr>
            <a:r>
              <a:rPr lang="en-US" sz="2000" dirty="0"/>
              <a:t>Many leave staggered (sticky) ends</a:t>
            </a:r>
          </a:p>
          <a:p>
            <a:pPr>
              <a:spcBef>
                <a:spcPts val="1680"/>
              </a:spcBef>
              <a:buFont typeface="Wingdings" pitchFamily="27" charset="2"/>
              <a:buChar char="Ø"/>
            </a:pPr>
            <a:r>
              <a:rPr lang="en-US" sz="2000" dirty="0"/>
              <a:t>by choosing correct enzymes can cut DNA very precisely</a:t>
            </a:r>
          </a:p>
          <a:p>
            <a:pPr>
              <a:spcBef>
                <a:spcPts val="1680"/>
              </a:spcBef>
              <a:buFont typeface="Wingdings" pitchFamily="27" charset="2"/>
              <a:buChar char="Ø"/>
            </a:pPr>
            <a:r>
              <a:rPr lang="en-US" sz="2000" dirty="0"/>
              <a:t>Important for molecular biologists because restriction enzymes create unpaired </a:t>
            </a:r>
            <a:r>
              <a:rPr lang="en-US" sz="2000" b="1" dirty="0"/>
              <a:t>"sticky ends" </a:t>
            </a:r>
            <a:r>
              <a:rPr lang="en-US" sz="2000" dirty="0"/>
              <a:t>which anneal with any complementary sequence</a:t>
            </a:r>
          </a:p>
          <a:p>
            <a:pPr>
              <a:spcBef>
                <a:spcPts val="1680"/>
              </a:spcBef>
              <a:buFont typeface="Wingdings" pitchFamily="27" charset="2"/>
              <a:buNone/>
            </a:pPr>
            <a:r>
              <a:rPr lang="pt-BR" sz="2000" b="1" dirty="0"/>
              <a:t>		</a:t>
            </a:r>
            <a:endParaRPr lang="en-US" sz="2000" dirty="0"/>
          </a:p>
        </p:txBody>
      </p:sp>
      <p:pic>
        <p:nvPicPr>
          <p:cNvPr id="7173" name="Picture 5" descr="restriction exzym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066800"/>
            <a:ext cx="354488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6"/>
          <p:cNvPicPr>
            <a:picLocks noChangeAspect="1" noChangeArrowheads="1"/>
          </p:cNvPicPr>
          <p:nvPr/>
        </p:nvPicPr>
        <p:blipFill>
          <a:blip r:embed="rId2"/>
          <a:srcRect r="45143" b="5556"/>
          <a:stretch>
            <a:fillRect/>
          </a:stretch>
        </p:blipFill>
        <p:spPr bwMode="auto">
          <a:xfrm>
            <a:off x="3216275" y="304800"/>
            <a:ext cx="249872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/>
              <a:t>Some Commonly Used </a:t>
            </a:r>
            <a:br>
              <a:rPr lang="en-US" dirty="0"/>
            </a:br>
            <a:r>
              <a:rPr lang="en-US" dirty="0"/>
              <a:t>Restriction Enzymes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5562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7" charset="2"/>
              <a:buNone/>
            </a:pPr>
            <a:endParaRPr lang="pt-BR" sz="2800" u="sng" dirty="0"/>
          </a:p>
          <a:p>
            <a:pPr>
              <a:lnSpc>
                <a:spcPct val="90000"/>
              </a:lnSpc>
              <a:buFont typeface="Wingdings" pitchFamily="27" charset="2"/>
              <a:buNone/>
            </a:pPr>
            <a:r>
              <a:rPr lang="pt-BR" sz="2800" dirty="0"/>
              <a:t>		Eco RI 5'-G </a:t>
            </a:r>
            <a:r>
              <a:rPr lang="pt-BR" sz="2800" b="1" dirty="0"/>
              <a:t>|</a:t>
            </a:r>
            <a:r>
              <a:rPr lang="pt-BR" sz="2800" dirty="0"/>
              <a:t> AATTC 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7" charset="2"/>
              <a:buNone/>
            </a:pPr>
            <a:r>
              <a:rPr lang="en-US" sz="2800" dirty="0"/>
              <a:t>		Eco RV 5'-GAT </a:t>
            </a:r>
            <a:r>
              <a:rPr lang="en-US" sz="2800" b="1" dirty="0"/>
              <a:t>|</a:t>
            </a:r>
            <a:r>
              <a:rPr lang="en-US" sz="2800" dirty="0"/>
              <a:t> ATC </a:t>
            </a:r>
          </a:p>
          <a:p>
            <a:pPr>
              <a:lnSpc>
                <a:spcPct val="90000"/>
              </a:lnSpc>
              <a:buFont typeface="Wingdings" pitchFamily="27" charset="2"/>
              <a:buNone/>
            </a:pPr>
            <a:r>
              <a:rPr lang="en-US" sz="2800" dirty="0"/>
              <a:t>		</a:t>
            </a:r>
            <a:r>
              <a:rPr lang="en-US" sz="2800" dirty="0" err="1"/>
              <a:t>Hin</a:t>
            </a:r>
            <a:r>
              <a:rPr lang="en-US" sz="2800" dirty="0"/>
              <a:t> D III 5'-A </a:t>
            </a:r>
            <a:r>
              <a:rPr lang="en-US" sz="2800" b="1" dirty="0"/>
              <a:t>|</a:t>
            </a:r>
            <a:r>
              <a:rPr lang="en-US" sz="2800" dirty="0"/>
              <a:t> AGCTT</a:t>
            </a:r>
          </a:p>
          <a:p>
            <a:pPr>
              <a:lnSpc>
                <a:spcPct val="90000"/>
              </a:lnSpc>
              <a:buFont typeface="Wingdings" pitchFamily="27" charset="2"/>
              <a:buNone/>
            </a:pPr>
            <a:r>
              <a:rPr lang="en-US" sz="2800" dirty="0"/>
              <a:t>		Sac I 5'-GAGCT </a:t>
            </a:r>
            <a:r>
              <a:rPr lang="en-US" sz="2800" b="1" dirty="0"/>
              <a:t>|</a:t>
            </a:r>
            <a:r>
              <a:rPr lang="en-US" sz="2800" dirty="0"/>
              <a:t> C </a:t>
            </a:r>
          </a:p>
          <a:p>
            <a:pPr>
              <a:lnSpc>
                <a:spcPct val="90000"/>
              </a:lnSpc>
              <a:buFont typeface="Wingdings" pitchFamily="27" charset="2"/>
              <a:buNone/>
            </a:pPr>
            <a:r>
              <a:rPr lang="en-US" sz="2800" dirty="0"/>
              <a:t>		</a:t>
            </a:r>
            <a:r>
              <a:rPr lang="en-US" sz="2800" dirty="0" err="1"/>
              <a:t>Sma</a:t>
            </a:r>
            <a:r>
              <a:rPr lang="en-US" sz="2800" dirty="0"/>
              <a:t> I 5'-CCC </a:t>
            </a:r>
            <a:r>
              <a:rPr lang="en-US" sz="2800" b="1" dirty="0"/>
              <a:t>|</a:t>
            </a:r>
            <a:r>
              <a:rPr lang="en-US" sz="2800" dirty="0"/>
              <a:t> GGG</a:t>
            </a:r>
          </a:p>
          <a:p>
            <a:pPr>
              <a:lnSpc>
                <a:spcPct val="90000"/>
              </a:lnSpc>
              <a:buFont typeface="Wingdings" pitchFamily="27" charset="2"/>
              <a:buNone/>
            </a:pPr>
            <a:r>
              <a:rPr lang="en-US" sz="2800" dirty="0"/>
              <a:t>		</a:t>
            </a:r>
            <a:r>
              <a:rPr lang="en-US" sz="2800" dirty="0" err="1"/>
              <a:t>Xma</a:t>
            </a:r>
            <a:r>
              <a:rPr lang="en-US" sz="2800" dirty="0"/>
              <a:t> I 5'-C </a:t>
            </a:r>
            <a:r>
              <a:rPr lang="en-US" sz="2800" b="1" dirty="0"/>
              <a:t>|</a:t>
            </a:r>
            <a:r>
              <a:rPr lang="en-US" sz="2800" dirty="0"/>
              <a:t> CCGGG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buFont typeface="Wingdings" pitchFamily="27" charset="2"/>
              <a:buNone/>
            </a:pPr>
            <a:r>
              <a:rPr lang="en-US" dirty="0"/>
              <a:t>		</a:t>
            </a:r>
            <a:r>
              <a:rPr lang="en-US" sz="2800" dirty="0"/>
              <a:t>Bam HI I 5'-G </a:t>
            </a:r>
            <a:r>
              <a:rPr lang="en-US" sz="2800" b="1" dirty="0"/>
              <a:t>|</a:t>
            </a:r>
            <a:r>
              <a:rPr lang="en-US" sz="2800" dirty="0"/>
              <a:t> GATCC</a:t>
            </a:r>
            <a:r>
              <a:rPr lang="en-US" dirty="0"/>
              <a:t> 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7" charset="2"/>
              <a:buNone/>
            </a:pPr>
            <a:r>
              <a:rPr lang="en-US" sz="2800" dirty="0"/>
              <a:t>		</a:t>
            </a:r>
            <a:r>
              <a:rPr lang="en-US" sz="2800" dirty="0" err="1"/>
              <a:t>Pst</a:t>
            </a:r>
            <a:r>
              <a:rPr lang="en-US" sz="2800" dirty="0"/>
              <a:t> I I 5'-CTGCA </a:t>
            </a:r>
            <a:r>
              <a:rPr lang="en-US" sz="2800" b="1" dirty="0"/>
              <a:t>| </a:t>
            </a:r>
            <a:r>
              <a:rPr lang="en-US" sz="2800" dirty="0"/>
              <a:t>G</a:t>
            </a:r>
            <a:r>
              <a:rPr lang="en-US" dirty="0"/>
              <a:t> 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7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dirty="0"/>
              <a:t>Theoretical Basis </a:t>
            </a:r>
            <a:br>
              <a:rPr lang="en-US" dirty="0"/>
            </a:br>
            <a:r>
              <a:rPr lang="en-US" dirty="0"/>
              <a:t>Using Restriction Enzymes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7" charset="2"/>
              <a:buChar char="Ø"/>
            </a:pPr>
            <a:r>
              <a:rPr lang="en-US" sz="2000" b="1" dirty="0"/>
              <a:t>The activity of restriction enzymes is dependent upon precise environmental </a:t>
            </a:r>
            <a:r>
              <a:rPr lang="en-US" sz="2000" b="1" dirty="0" smtClean="0"/>
              <a:t>conditions</a:t>
            </a:r>
            <a:r>
              <a:rPr lang="en-US" sz="2000" b="1" dirty="0"/>
              <a:t>:</a:t>
            </a:r>
          </a:p>
          <a:p>
            <a:pPr marL="609600" indent="-609600">
              <a:lnSpc>
                <a:spcPct val="80000"/>
              </a:lnSpc>
              <a:buFont typeface="Wingdings" pitchFamily="27" charset="2"/>
              <a:buNone/>
            </a:pPr>
            <a:endParaRPr lang="en-US" sz="2000" b="1" dirty="0"/>
          </a:p>
          <a:p>
            <a:pPr marL="609600" indent="-609600">
              <a:lnSpc>
                <a:spcPct val="80000"/>
              </a:lnSpc>
              <a:buFont typeface="Wingdings" pitchFamily="27" charset="2"/>
              <a:buNone/>
            </a:pPr>
            <a:r>
              <a:rPr lang="en-US" sz="2000" b="1" dirty="0"/>
              <a:t>			PH</a:t>
            </a:r>
          </a:p>
          <a:p>
            <a:pPr marL="609600" indent="-609600">
              <a:lnSpc>
                <a:spcPct val="80000"/>
              </a:lnSpc>
              <a:buFont typeface="Wingdings" pitchFamily="27" charset="2"/>
              <a:buNone/>
            </a:pPr>
            <a:r>
              <a:rPr lang="en-US" sz="2000" b="1" dirty="0"/>
              <a:t>			Temperature</a:t>
            </a:r>
          </a:p>
          <a:p>
            <a:pPr marL="609600" indent="-609600">
              <a:lnSpc>
                <a:spcPct val="80000"/>
              </a:lnSpc>
              <a:buFont typeface="Wingdings" pitchFamily="27" charset="2"/>
              <a:buNone/>
            </a:pPr>
            <a:r>
              <a:rPr lang="en-US" sz="2000" b="1" dirty="0"/>
              <a:t>			Salt Concentration</a:t>
            </a:r>
          </a:p>
          <a:p>
            <a:pPr marL="609600" indent="-609600">
              <a:lnSpc>
                <a:spcPct val="80000"/>
              </a:lnSpc>
              <a:buFont typeface="Wingdings" pitchFamily="27" charset="2"/>
              <a:buNone/>
            </a:pPr>
            <a:r>
              <a:rPr lang="en-US" sz="2000" b="1" dirty="0"/>
              <a:t>			Ions</a:t>
            </a:r>
          </a:p>
          <a:p>
            <a:pPr marL="609600" indent="-609600">
              <a:lnSpc>
                <a:spcPct val="80000"/>
              </a:lnSpc>
            </a:pPr>
            <a:endParaRPr lang="en-US" sz="2000" b="1" dirty="0"/>
          </a:p>
          <a:p>
            <a:pPr marL="609600" indent="-609600">
              <a:lnSpc>
                <a:spcPct val="80000"/>
              </a:lnSpc>
              <a:buFont typeface="Wingdings" pitchFamily="27" charset="2"/>
              <a:buChar char="Ø"/>
            </a:pPr>
            <a:r>
              <a:rPr lang="en-US" sz="2000" b="1" dirty="0"/>
              <a:t>An </a:t>
            </a:r>
            <a:r>
              <a:rPr lang="en-US" sz="2000" b="1" i="1" dirty="0"/>
              <a:t>Enzymatic Unit</a:t>
            </a:r>
            <a:r>
              <a:rPr lang="en-US" sz="2000" b="1" dirty="0"/>
              <a:t> (</a:t>
            </a:r>
            <a:r>
              <a:rPr lang="en-US" sz="2000" b="1" dirty="0" err="1"/>
              <a:t>u</a:t>
            </a:r>
            <a:r>
              <a:rPr lang="en-US" sz="2000" b="1" dirty="0"/>
              <a:t>) is defined as the amount of enzyme required to digest 1 </a:t>
            </a:r>
            <a:r>
              <a:rPr lang="en-US" sz="2000" b="1" dirty="0" err="1"/>
              <a:t>ug</a:t>
            </a:r>
            <a:r>
              <a:rPr lang="en-US" sz="2000" b="1" dirty="0"/>
              <a:t> of DNA under optimal conditions:</a:t>
            </a:r>
          </a:p>
          <a:p>
            <a:pPr marL="609600" indent="-609600">
              <a:lnSpc>
                <a:spcPct val="80000"/>
              </a:lnSpc>
              <a:buFont typeface="Wingdings" pitchFamily="27" charset="2"/>
              <a:buNone/>
            </a:pPr>
            <a:endParaRPr lang="en-US" sz="2000" b="1" dirty="0"/>
          </a:p>
          <a:p>
            <a:pPr marL="609600" indent="-609600">
              <a:lnSpc>
                <a:spcPct val="80000"/>
              </a:lnSpc>
              <a:buFont typeface="Wingdings" pitchFamily="27" charset="2"/>
              <a:buNone/>
            </a:pPr>
            <a:r>
              <a:rPr lang="en-US" sz="2000" b="1" dirty="0"/>
              <a:t>			3-5 </a:t>
            </a:r>
            <a:r>
              <a:rPr lang="en-US" sz="2000" b="1" dirty="0" err="1"/>
              <a:t>u/ug</a:t>
            </a:r>
            <a:r>
              <a:rPr lang="en-US" sz="2000" b="1" dirty="0"/>
              <a:t> of genomic DNA </a:t>
            </a:r>
          </a:p>
          <a:p>
            <a:pPr marL="609600" indent="-609600">
              <a:lnSpc>
                <a:spcPct val="80000"/>
              </a:lnSpc>
              <a:buFont typeface="Wingdings" pitchFamily="27" charset="2"/>
              <a:buNone/>
            </a:pPr>
            <a:r>
              <a:rPr lang="en-US" sz="2000" b="1" dirty="0"/>
              <a:t>			1 </a:t>
            </a:r>
            <a:r>
              <a:rPr lang="en-US" sz="2000" b="1" dirty="0" err="1"/>
              <a:t>u/ug</a:t>
            </a:r>
            <a:r>
              <a:rPr lang="en-US" sz="2000" b="1" dirty="0"/>
              <a:t> of plasmid DNA</a:t>
            </a:r>
          </a:p>
          <a:p>
            <a:pPr marL="609600" indent="-609600">
              <a:lnSpc>
                <a:spcPct val="80000"/>
              </a:lnSpc>
              <a:buFont typeface="Wingdings" pitchFamily="27" charset="2"/>
              <a:buNone/>
            </a:pPr>
            <a:r>
              <a:rPr lang="en-US" sz="2000" b="1" dirty="0"/>
              <a:t>			Stocks typically at 10 </a:t>
            </a:r>
            <a:r>
              <a:rPr lang="en-US" sz="2000" b="1" dirty="0" err="1"/>
              <a:t>u/</a:t>
            </a:r>
            <a:r>
              <a:rPr lang="en-US" sz="2000" b="1" dirty="0" err="1" smtClean="0"/>
              <a:t>uL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0" y="141982"/>
            <a:ext cx="9144000" cy="1323439"/>
          </a:xfrm>
          <a:prstGeom prst="rect">
            <a:avLst/>
          </a:prstGeom>
          <a:solidFill>
            <a:schemeClr val="bg1"/>
          </a:solidFill>
          <a:ln w="1270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762000"/>
            <a:r>
              <a:rPr lang="en-US" altLang="zh-TW" sz="4000" b="1" dirty="0">
                <a:latin typeface="Helvetica"/>
                <a:ea typeface="華康中黑體(P)" pitchFamily="34" charset="-120"/>
                <a:cs typeface="華康中黑體(P)" pitchFamily="34" charset="-120"/>
              </a:rPr>
              <a:t>DNA Electrophoresis</a:t>
            </a:r>
            <a:r>
              <a:rPr lang="en-US" altLang="zh-TW" sz="4000" b="1" dirty="0" smtClean="0">
                <a:latin typeface="Helvetica"/>
                <a:ea typeface="華康中黑體(P)" pitchFamily="34" charset="-120"/>
                <a:cs typeface="華康中黑體(P)" pitchFamily="34" charset="-120"/>
              </a:rPr>
              <a:t> Analysis </a:t>
            </a:r>
            <a:r>
              <a:rPr lang="en-US" altLang="zh-TW" sz="4000" b="1" dirty="0">
                <a:latin typeface="Helvetica"/>
                <a:ea typeface="華康中黑體(P)" pitchFamily="34" charset="-120"/>
                <a:cs typeface="華康中黑體(P)" pitchFamily="34" charset="-120"/>
              </a:rPr>
              <a:t>after</a:t>
            </a:r>
            <a:r>
              <a:rPr lang="en-US" altLang="zh-TW" sz="4000" b="1" dirty="0" smtClean="0">
                <a:latin typeface="Helvetica"/>
                <a:ea typeface="華康中黑體(P)" pitchFamily="34" charset="-120"/>
                <a:cs typeface="華康中黑體(P)" pitchFamily="34" charset="-120"/>
              </a:rPr>
              <a:t> </a:t>
            </a:r>
            <a:r>
              <a:rPr lang="en-US" altLang="zh-TW" sz="4000" b="1" dirty="0" err="1" smtClean="0">
                <a:latin typeface="Helvetica"/>
                <a:ea typeface="華康中黑體(P)" pitchFamily="34" charset="-120"/>
                <a:cs typeface="華康中黑體(P)" pitchFamily="34" charset="-120"/>
              </a:rPr>
              <a:t>Endonuclease</a:t>
            </a:r>
            <a:r>
              <a:rPr lang="en-US" altLang="zh-TW" sz="4000" b="1" dirty="0" smtClean="0">
                <a:latin typeface="Helvetica"/>
                <a:ea typeface="華康中黑體(P)" pitchFamily="34" charset="-120"/>
                <a:cs typeface="華康中黑體(P)" pitchFamily="34" charset="-120"/>
              </a:rPr>
              <a:t> Digestion</a:t>
            </a:r>
            <a:endParaRPr lang="en-US" altLang="zh-TW" sz="4000" b="1" dirty="0">
              <a:latin typeface="Helvetica"/>
              <a:ea typeface="華康中黑體(P)" pitchFamily="34" charset="-120"/>
              <a:cs typeface="華康中黑體(P)" pitchFamily="34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19600" y="2046287"/>
            <a:ext cx="4191000" cy="114300"/>
            <a:chOff x="1536" y="768"/>
            <a:chExt cx="2640" cy="72"/>
          </a:xfrm>
        </p:grpSpPr>
        <p:sp>
          <p:nvSpPr>
            <p:cNvPr id="98308" name="Line 4"/>
            <p:cNvSpPr>
              <a:spLocks noChangeShapeType="1"/>
            </p:cNvSpPr>
            <p:nvPr/>
          </p:nvSpPr>
          <p:spPr bwMode="auto">
            <a:xfrm>
              <a:off x="1536" y="768"/>
              <a:ext cx="2640" cy="0"/>
            </a:xfrm>
            <a:prstGeom prst="line">
              <a:avLst/>
            </a:prstGeom>
            <a:noFill/>
            <a:ln w="762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09" name="Line 5"/>
            <p:cNvSpPr>
              <a:spLocks noChangeShapeType="1"/>
            </p:cNvSpPr>
            <p:nvPr/>
          </p:nvSpPr>
          <p:spPr bwMode="auto">
            <a:xfrm>
              <a:off x="1536" y="840"/>
              <a:ext cx="2640" cy="0"/>
            </a:xfrm>
            <a:prstGeom prst="line">
              <a:avLst/>
            </a:prstGeom>
            <a:noFill/>
            <a:ln w="762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62000" y="2667000"/>
            <a:ext cx="2971800" cy="3733800"/>
            <a:chOff x="480" y="1440"/>
            <a:chExt cx="1872" cy="2352"/>
          </a:xfrm>
        </p:grpSpPr>
        <p:sp>
          <p:nvSpPr>
            <p:cNvPr id="98311" name="Rectangle 7"/>
            <p:cNvSpPr>
              <a:spLocks noChangeArrowheads="1"/>
            </p:cNvSpPr>
            <p:nvPr/>
          </p:nvSpPr>
          <p:spPr bwMode="auto">
            <a:xfrm>
              <a:off x="480" y="1440"/>
              <a:ext cx="1872" cy="2352"/>
            </a:xfrm>
            <a:prstGeom prst="rect">
              <a:avLst/>
            </a:prstGeom>
            <a:solidFill>
              <a:srgbClr val="F8F8F8"/>
            </a:solid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98312" name="Rectangle 8"/>
            <p:cNvSpPr>
              <a:spLocks noChangeArrowheads="1"/>
            </p:cNvSpPr>
            <p:nvPr/>
          </p:nvSpPr>
          <p:spPr bwMode="auto">
            <a:xfrm>
              <a:off x="624" y="1680"/>
              <a:ext cx="240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960" y="1680"/>
              <a:ext cx="240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1296" y="1680"/>
              <a:ext cx="240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5" name="Rectangle 11"/>
            <p:cNvSpPr>
              <a:spLocks noChangeArrowheads="1"/>
            </p:cNvSpPr>
            <p:nvPr/>
          </p:nvSpPr>
          <p:spPr bwMode="auto">
            <a:xfrm>
              <a:off x="1632" y="1680"/>
              <a:ext cx="240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16" name="Rectangle 12"/>
            <p:cNvSpPr>
              <a:spLocks noChangeArrowheads="1"/>
            </p:cNvSpPr>
            <p:nvPr/>
          </p:nvSpPr>
          <p:spPr bwMode="auto">
            <a:xfrm>
              <a:off x="1968" y="1680"/>
              <a:ext cx="240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5065713" y="2195512"/>
            <a:ext cx="26098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kumimoji="1" lang="en-US" altLang="zh-TW" sz="2400" dirty="0">
                <a:solidFill>
                  <a:schemeClr val="hlink"/>
                </a:solidFill>
                <a:ea typeface="細明體" pitchFamily="49" charset="-120"/>
                <a:cs typeface="細明體" pitchFamily="49" charset="-120"/>
              </a:rPr>
              <a:t>A                        B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V="1">
            <a:off x="5257800" y="1512887"/>
            <a:ext cx="0" cy="457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7467600" y="1512887"/>
            <a:ext cx="0" cy="4572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7924800" y="2198687"/>
            <a:ext cx="930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kumimoji="1" lang="en-US" altLang="zh-TW" sz="2400">
                <a:solidFill>
                  <a:srgbClr val="339933"/>
                </a:solidFill>
                <a:ea typeface="細明體" pitchFamily="49" charset="-120"/>
                <a:cs typeface="細明體" pitchFamily="49" charset="-120"/>
              </a:rPr>
              <a:t>10 kb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990600" y="3124200"/>
            <a:ext cx="2506663" cy="2835275"/>
            <a:chOff x="576" y="1776"/>
            <a:chExt cx="1579" cy="1786"/>
          </a:xfrm>
        </p:grpSpPr>
        <p:sp>
          <p:nvSpPr>
            <p:cNvPr id="98322" name="Freeform 18"/>
            <p:cNvSpPr>
              <a:spLocks/>
            </p:cNvSpPr>
            <p:nvPr/>
          </p:nvSpPr>
          <p:spPr bwMode="auto">
            <a:xfrm>
              <a:off x="576" y="2112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762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3" name="Freeform 19"/>
            <p:cNvSpPr>
              <a:spLocks/>
            </p:cNvSpPr>
            <p:nvPr/>
          </p:nvSpPr>
          <p:spPr bwMode="auto">
            <a:xfrm>
              <a:off x="912" y="2208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4" name="Freeform 20"/>
            <p:cNvSpPr>
              <a:spLocks/>
            </p:cNvSpPr>
            <p:nvPr/>
          </p:nvSpPr>
          <p:spPr bwMode="auto">
            <a:xfrm>
              <a:off x="912" y="3168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28575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5" name="Freeform 21"/>
            <p:cNvSpPr>
              <a:spLocks/>
            </p:cNvSpPr>
            <p:nvPr/>
          </p:nvSpPr>
          <p:spPr bwMode="auto">
            <a:xfrm>
              <a:off x="1248" y="2304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6" name="Freeform 22"/>
            <p:cNvSpPr>
              <a:spLocks/>
            </p:cNvSpPr>
            <p:nvPr/>
          </p:nvSpPr>
          <p:spPr bwMode="auto">
            <a:xfrm>
              <a:off x="1248" y="2832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381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7" name="Freeform 23"/>
            <p:cNvSpPr>
              <a:spLocks/>
            </p:cNvSpPr>
            <p:nvPr/>
          </p:nvSpPr>
          <p:spPr bwMode="auto">
            <a:xfrm>
              <a:off x="1589" y="2496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8" name="Freeform 24"/>
            <p:cNvSpPr>
              <a:spLocks/>
            </p:cNvSpPr>
            <p:nvPr/>
          </p:nvSpPr>
          <p:spPr bwMode="auto">
            <a:xfrm>
              <a:off x="1584" y="2832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3810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9" name="Freeform 25"/>
            <p:cNvSpPr>
              <a:spLocks/>
            </p:cNvSpPr>
            <p:nvPr/>
          </p:nvSpPr>
          <p:spPr bwMode="auto">
            <a:xfrm>
              <a:off x="1579" y="3168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28575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0" name="Freeform 26"/>
            <p:cNvSpPr>
              <a:spLocks/>
            </p:cNvSpPr>
            <p:nvPr/>
          </p:nvSpPr>
          <p:spPr bwMode="auto">
            <a:xfrm>
              <a:off x="1925" y="2496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1" name="Freeform 27"/>
            <p:cNvSpPr>
              <a:spLocks/>
            </p:cNvSpPr>
            <p:nvPr/>
          </p:nvSpPr>
          <p:spPr bwMode="auto">
            <a:xfrm>
              <a:off x="1925" y="2640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2" name="Freeform 28"/>
            <p:cNvSpPr>
              <a:spLocks/>
            </p:cNvSpPr>
            <p:nvPr/>
          </p:nvSpPr>
          <p:spPr bwMode="auto">
            <a:xfrm>
              <a:off x="1925" y="2832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3" name="Freeform 29"/>
            <p:cNvSpPr>
              <a:spLocks/>
            </p:cNvSpPr>
            <p:nvPr/>
          </p:nvSpPr>
          <p:spPr bwMode="auto">
            <a:xfrm>
              <a:off x="1925" y="3168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4" name="Freeform 30"/>
            <p:cNvSpPr>
              <a:spLocks/>
            </p:cNvSpPr>
            <p:nvPr/>
          </p:nvSpPr>
          <p:spPr bwMode="auto">
            <a:xfrm>
              <a:off x="1925" y="3552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5" name="Freeform 31"/>
            <p:cNvSpPr>
              <a:spLocks/>
            </p:cNvSpPr>
            <p:nvPr/>
          </p:nvSpPr>
          <p:spPr bwMode="auto">
            <a:xfrm>
              <a:off x="1925" y="2400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6" name="Freeform 32"/>
            <p:cNvSpPr>
              <a:spLocks/>
            </p:cNvSpPr>
            <p:nvPr/>
          </p:nvSpPr>
          <p:spPr bwMode="auto">
            <a:xfrm>
              <a:off x="1925" y="2304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7" name="Freeform 33"/>
            <p:cNvSpPr>
              <a:spLocks/>
            </p:cNvSpPr>
            <p:nvPr/>
          </p:nvSpPr>
          <p:spPr bwMode="auto">
            <a:xfrm>
              <a:off x="1925" y="2224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8" name="Freeform 34"/>
            <p:cNvSpPr>
              <a:spLocks/>
            </p:cNvSpPr>
            <p:nvPr/>
          </p:nvSpPr>
          <p:spPr bwMode="auto">
            <a:xfrm>
              <a:off x="1925" y="2160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39" name="Freeform 35"/>
            <p:cNvSpPr>
              <a:spLocks/>
            </p:cNvSpPr>
            <p:nvPr/>
          </p:nvSpPr>
          <p:spPr bwMode="auto">
            <a:xfrm>
              <a:off x="1925" y="2112"/>
              <a:ext cx="23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30" y="5"/>
                </a:cxn>
              </a:cxnLst>
              <a:rect l="0" t="0" r="r" b="b"/>
              <a:pathLst>
                <a:path w="230" h="10">
                  <a:moveTo>
                    <a:pt x="0" y="10"/>
                  </a:moveTo>
                  <a:cubicBezTo>
                    <a:pt x="27" y="0"/>
                    <a:pt x="209" y="5"/>
                    <a:pt x="230" y="5"/>
                  </a:cubicBezTo>
                </a:path>
              </a:pathLst>
            </a:custGeom>
            <a:noFill/>
            <a:ln w="57150" cap="flat" cmpd="sng">
              <a:solidFill>
                <a:srgbClr val="CC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40" name="Line 36"/>
            <p:cNvSpPr>
              <a:spLocks noChangeShapeType="1"/>
            </p:cNvSpPr>
            <p:nvPr/>
          </p:nvSpPr>
          <p:spPr bwMode="auto">
            <a:xfrm>
              <a:off x="1248" y="1776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114800" y="3152775"/>
            <a:ext cx="4649788" cy="749300"/>
            <a:chOff x="2592" y="1705"/>
            <a:chExt cx="2929" cy="472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3408" y="1824"/>
              <a:ext cx="2113" cy="72"/>
              <a:chOff x="1536" y="768"/>
              <a:chExt cx="2640" cy="72"/>
            </a:xfrm>
          </p:grpSpPr>
          <p:sp>
            <p:nvSpPr>
              <p:cNvPr id="98343" name="Line 39"/>
              <p:cNvSpPr>
                <a:spLocks noChangeShapeType="1"/>
              </p:cNvSpPr>
              <p:nvPr/>
            </p:nvSpPr>
            <p:spPr bwMode="auto">
              <a:xfrm>
                <a:off x="1536" y="768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44" name="Line 40"/>
              <p:cNvSpPr>
                <a:spLocks noChangeShapeType="1"/>
              </p:cNvSpPr>
              <p:nvPr/>
            </p:nvSpPr>
            <p:spPr bwMode="auto">
              <a:xfrm>
                <a:off x="1536" y="840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408" y="2016"/>
              <a:ext cx="528" cy="72"/>
              <a:chOff x="1536" y="768"/>
              <a:chExt cx="2640" cy="72"/>
            </a:xfrm>
          </p:grpSpPr>
          <p:sp>
            <p:nvSpPr>
              <p:cNvPr id="98346" name="Line 42"/>
              <p:cNvSpPr>
                <a:spLocks noChangeShapeType="1"/>
              </p:cNvSpPr>
              <p:nvPr/>
            </p:nvSpPr>
            <p:spPr bwMode="auto">
              <a:xfrm>
                <a:off x="1536" y="768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47" name="Line 43"/>
              <p:cNvSpPr>
                <a:spLocks noChangeShapeType="1"/>
              </p:cNvSpPr>
              <p:nvPr/>
            </p:nvSpPr>
            <p:spPr bwMode="auto">
              <a:xfrm>
                <a:off x="1536" y="840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348" name="Rectangle 44"/>
            <p:cNvSpPr>
              <a:spLocks noChangeArrowheads="1"/>
            </p:cNvSpPr>
            <p:nvPr/>
          </p:nvSpPr>
          <p:spPr bwMode="auto">
            <a:xfrm>
              <a:off x="2880" y="1705"/>
              <a:ext cx="532" cy="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62000">
                <a:lnSpc>
                  <a:spcPct val="90000"/>
                </a:lnSpc>
              </a:pPr>
              <a:r>
                <a:rPr kumimoji="1" lang="en-US" altLang="zh-TW" sz="2400">
                  <a:solidFill>
                    <a:schemeClr val="bg2"/>
                  </a:solidFill>
                  <a:ea typeface="細明體" pitchFamily="49" charset="-120"/>
                  <a:cs typeface="細明體" pitchFamily="49" charset="-120"/>
                </a:rPr>
                <a:t>8 kb</a:t>
              </a:r>
            </a:p>
            <a:p>
              <a:pPr defTabSz="762000">
                <a:lnSpc>
                  <a:spcPct val="90000"/>
                </a:lnSpc>
              </a:pPr>
              <a:r>
                <a:rPr kumimoji="1" lang="en-US" altLang="zh-TW" sz="2400">
                  <a:solidFill>
                    <a:schemeClr val="bg2"/>
                  </a:solidFill>
                  <a:ea typeface="細明體" pitchFamily="49" charset="-120"/>
                  <a:cs typeface="細明體" pitchFamily="49" charset="-120"/>
                </a:rPr>
                <a:t>2 kb </a:t>
              </a:r>
            </a:p>
          </p:txBody>
        </p:sp>
        <p:sp>
          <p:nvSpPr>
            <p:cNvPr id="98349" name="Rectangle 45"/>
            <p:cNvSpPr>
              <a:spLocks noChangeArrowheads="1"/>
            </p:cNvSpPr>
            <p:nvPr/>
          </p:nvSpPr>
          <p:spPr bwMode="auto">
            <a:xfrm>
              <a:off x="2592" y="1776"/>
              <a:ext cx="24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62000"/>
              <a:r>
                <a:rPr kumimoji="1" lang="en-US" altLang="zh-TW" sz="2400">
                  <a:solidFill>
                    <a:srgbClr val="FF6600"/>
                  </a:solidFill>
                  <a:ea typeface="細明體" pitchFamily="49" charset="-120"/>
                  <a:cs typeface="細明體" pitchFamily="49" charset="-120"/>
                </a:rPr>
                <a:t>A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114800" y="4302125"/>
            <a:ext cx="4232275" cy="749300"/>
            <a:chOff x="2592" y="2429"/>
            <a:chExt cx="2666" cy="472"/>
          </a:xfrm>
        </p:grpSpPr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3408" y="2544"/>
              <a:ext cx="1850" cy="72"/>
              <a:chOff x="1536" y="768"/>
              <a:chExt cx="2640" cy="72"/>
            </a:xfrm>
          </p:grpSpPr>
          <p:sp>
            <p:nvSpPr>
              <p:cNvPr id="98352" name="Line 48"/>
              <p:cNvSpPr>
                <a:spLocks noChangeShapeType="1"/>
              </p:cNvSpPr>
              <p:nvPr/>
            </p:nvSpPr>
            <p:spPr bwMode="auto">
              <a:xfrm>
                <a:off x="1536" y="768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3" name="Line 49"/>
              <p:cNvSpPr>
                <a:spLocks noChangeShapeType="1"/>
              </p:cNvSpPr>
              <p:nvPr/>
            </p:nvSpPr>
            <p:spPr bwMode="auto">
              <a:xfrm>
                <a:off x="1536" y="840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3408" y="2736"/>
              <a:ext cx="793" cy="72"/>
              <a:chOff x="1536" y="768"/>
              <a:chExt cx="2640" cy="72"/>
            </a:xfrm>
          </p:grpSpPr>
          <p:sp>
            <p:nvSpPr>
              <p:cNvPr id="98355" name="Line 51"/>
              <p:cNvSpPr>
                <a:spLocks noChangeShapeType="1"/>
              </p:cNvSpPr>
              <p:nvPr/>
            </p:nvSpPr>
            <p:spPr bwMode="auto">
              <a:xfrm>
                <a:off x="1536" y="768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56" name="Line 52"/>
              <p:cNvSpPr>
                <a:spLocks noChangeShapeType="1"/>
              </p:cNvSpPr>
              <p:nvPr/>
            </p:nvSpPr>
            <p:spPr bwMode="auto">
              <a:xfrm>
                <a:off x="1536" y="840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357" name="Rectangle 53"/>
            <p:cNvSpPr>
              <a:spLocks noChangeArrowheads="1"/>
            </p:cNvSpPr>
            <p:nvPr/>
          </p:nvSpPr>
          <p:spPr bwMode="auto">
            <a:xfrm>
              <a:off x="2880" y="2429"/>
              <a:ext cx="532" cy="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62000">
                <a:lnSpc>
                  <a:spcPct val="90000"/>
                </a:lnSpc>
              </a:pPr>
              <a:r>
                <a:rPr kumimoji="1" lang="en-US" altLang="zh-TW" sz="2400">
                  <a:solidFill>
                    <a:schemeClr val="bg2"/>
                  </a:solidFill>
                  <a:ea typeface="細明體" pitchFamily="49" charset="-120"/>
                  <a:cs typeface="細明體" pitchFamily="49" charset="-120"/>
                </a:rPr>
                <a:t>7 kb</a:t>
              </a:r>
            </a:p>
            <a:p>
              <a:pPr defTabSz="762000">
                <a:lnSpc>
                  <a:spcPct val="90000"/>
                </a:lnSpc>
              </a:pPr>
              <a:r>
                <a:rPr kumimoji="1" lang="en-US" altLang="zh-TW" sz="2400">
                  <a:solidFill>
                    <a:schemeClr val="bg2"/>
                  </a:solidFill>
                  <a:ea typeface="細明體" pitchFamily="49" charset="-120"/>
                  <a:cs typeface="細明體" pitchFamily="49" charset="-120"/>
                </a:rPr>
                <a:t>3 kb </a:t>
              </a:r>
            </a:p>
          </p:txBody>
        </p:sp>
        <p:sp>
          <p:nvSpPr>
            <p:cNvPr id="98358" name="Rectangle 54"/>
            <p:cNvSpPr>
              <a:spLocks noChangeArrowheads="1"/>
            </p:cNvSpPr>
            <p:nvPr/>
          </p:nvSpPr>
          <p:spPr bwMode="auto">
            <a:xfrm>
              <a:off x="2592" y="2496"/>
              <a:ext cx="24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62000"/>
              <a:r>
                <a:rPr kumimoji="1" lang="en-US" altLang="zh-TW" sz="2400">
                  <a:solidFill>
                    <a:srgbClr val="FF6600"/>
                  </a:solidFill>
                  <a:ea typeface="細明體" pitchFamily="49" charset="-120"/>
                  <a:cs typeface="細明體" pitchFamily="49" charset="-120"/>
                </a:rPr>
                <a:t>B</a:t>
              </a: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4114800" y="5399087"/>
            <a:ext cx="3394075" cy="1077913"/>
            <a:chOff x="2592" y="3120"/>
            <a:chExt cx="2138" cy="679"/>
          </a:xfrm>
        </p:grpSpPr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3408" y="3456"/>
              <a:ext cx="793" cy="72"/>
              <a:chOff x="1536" y="768"/>
              <a:chExt cx="2640" cy="72"/>
            </a:xfrm>
          </p:grpSpPr>
          <p:sp>
            <p:nvSpPr>
              <p:cNvPr id="98361" name="Line 57"/>
              <p:cNvSpPr>
                <a:spLocks noChangeShapeType="1"/>
              </p:cNvSpPr>
              <p:nvPr/>
            </p:nvSpPr>
            <p:spPr bwMode="auto">
              <a:xfrm>
                <a:off x="1536" y="768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62" name="Line 58"/>
              <p:cNvSpPr>
                <a:spLocks noChangeShapeType="1"/>
              </p:cNvSpPr>
              <p:nvPr/>
            </p:nvSpPr>
            <p:spPr bwMode="auto">
              <a:xfrm>
                <a:off x="1536" y="840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59"/>
            <p:cNvGrpSpPr>
              <a:grpSpLocks/>
            </p:cNvGrpSpPr>
            <p:nvPr/>
          </p:nvGrpSpPr>
          <p:grpSpPr bwMode="auto">
            <a:xfrm>
              <a:off x="3408" y="3648"/>
              <a:ext cx="528" cy="72"/>
              <a:chOff x="1536" y="768"/>
              <a:chExt cx="2640" cy="72"/>
            </a:xfrm>
          </p:grpSpPr>
          <p:sp>
            <p:nvSpPr>
              <p:cNvPr id="98364" name="Line 60"/>
              <p:cNvSpPr>
                <a:spLocks noChangeShapeType="1"/>
              </p:cNvSpPr>
              <p:nvPr/>
            </p:nvSpPr>
            <p:spPr bwMode="auto">
              <a:xfrm>
                <a:off x="1536" y="768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65" name="Line 61"/>
              <p:cNvSpPr>
                <a:spLocks noChangeShapeType="1"/>
              </p:cNvSpPr>
              <p:nvPr/>
            </p:nvSpPr>
            <p:spPr bwMode="auto">
              <a:xfrm>
                <a:off x="1536" y="840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3408" y="3264"/>
              <a:ext cx="1322" cy="72"/>
              <a:chOff x="1536" y="768"/>
              <a:chExt cx="2640" cy="72"/>
            </a:xfrm>
          </p:grpSpPr>
          <p:sp>
            <p:nvSpPr>
              <p:cNvPr id="98367" name="Line 63"/>
              <p:cNvSpPr>
                <a:spLocks noChangeShapeType="1"/>
              </p:cNvSpPr>
              <p:nvPr/>
            </p:nvSpPr>
            <p:spPr bwMode="auto">
              <a:xfrm>
                <a:off x="1536" y="768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68" name="Line 64"/>
              <p:cNvSpPr>
                <a:spLocks noChangeShapeType="1"/>
              </p:cNvSpPr>
              <p:nvPr/>
            </p:nvSpPr>
            <p:spPr bwMode="auto">
              <a:xfrm>
                <a:off x="1536" y="840"/>
                <a:ext cx="2640" cy="0"/>
              </a:xfrm>
              <a:prstGeom prst="line">
                <a:avLst/>
              </a:prstGeom>
              <a:noFill/>
              <a:ln w="76200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8369" name="Rectangle 65"/>
            <p:cNvSpPr>
              <a:spLocks noChangeArrowheads="1"/>
            </p:cNvSpPr>
            <p:nvPr/>
          </p:nvSpPr>
          <p:spPr bwMode="auto">
            <a:xfrm>
              <a:off x="2880" y="3120"/>
              <a:ext cx="532" cy="6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62000">
                <a:lnSpc>
                  <a:spcPct val="90000"/>
                </a:lnSpc>
              </a:pPr>
              <a:r>
                <a:rPr kumimoji="1" lang="en-US" altLang="zh-TW" sz="2400">
                  <a:solidFill>
                    <a:schemeClr val="bg2"/>
                  </a:solidFill>
                  <a:ea typeface="細明體" pitchFamily="49" charset="-120"/>
                  <a:cs typeface="細明體" pitchFamily="49" charset="-120"/>
                </a:rPr>
                <a:t>5 kb</a:t>
              </a:r>
            </a:p>
            <a:p>
              <a:pPr defTabSz="762000">
                <a:lnSpc>
                  <a:spcPct val="90000"/>
                </a:lnSpc>
              </a:pPr>
              <a:r>
                <a:rPr kumimoji="1" lang="en-US" altLang="zh-TW" sz="2400">
                  <a:solidFill>
                    <a:schemeClr val="bg2"/>
                  </a:solidFill>
                  <a:ea typeface="細明體" pitchFamily="49" charset="-120"/>
                  <a:cs typeface="細明體" pitchFamily="49" charset="-120"/>
                </a:rPr>
                <a:t>3 kb</a:t>
              </a:r>
            </a:p>
            <a:p>
              <a:pPr defTabSz="762000">
                <a:lnSpc>
                  <a:spcPct val="90000"/>
                </a:lnSpc>
              </a:pPr>
              <a:r>
                <a:rPr kumimoji="1" lang="en-US" altLang="zh-TW" sz="2400">
                  <a:solidFill>
                    <a:schemeClr val="bg2"/>
                  </a:solidFill>
                  <a:ea typeface="細明體" pitchFamily="49" charset="-120"/>
                  <a:cs typeface="細明體" pitchFamily="49" charset="-120"/>
                </a:rPr>
                <a:t>2 kb </a:t>
              </a:r>
            </a:p>
          </p:txBody>
        </p:sp>
        <p:sp>
          <p:nvSpPr>
            <p:cNvPr id="98370" name="Rectangle 66"/>
            <p:cNvSpPr>
              <a:spLocks noChangeArrowheads="1"/>
            </p:cNvSpPr>
            <p:nvPr/>
          </p:nvSpPr>
          <p:spPr bwMode="auto">
            <a:xfrm>
              <a:off x="2592" y="3168"/>
              <a:ext cx="244" cy="6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762000">
                <a:lnSpc>
                  <a:spcPct val="80000"/>
                </a:lnSpc>
              </a:pPr>
              <a:r>
                <a:rPr kumimoji="1" lang="en-US" altLang="zh-TW" sz="2400">
                  <a:solidFill>
                    <a:srgbClr val="FF6600"/>
                  </a:solidFill>
                  <a:ea typeface="細明體" pitchFamily="49" charset="-120"/>
                  <a:cs typeface="細明體" pitchFamily="49" charset="-120"/>
                </a:rPr>
                <a:t>A</a:t>
              </a:r>
            </a:p>
            <a:p>
              <a:pPr defTabSz="762000">
                <a:lnSpc>
                  <a:spcPct val="80000"/>
                </a:lnSpc>
              </a:pPr>
              <a:r>
                <a:rPr kumimoji="1" lang="en-US" altLang="zh-TW" sz="2400">
                  <a:solidFill>
                    <a:srgbClr val="FF6600"/>
                  </a:solidFill>
                  <a:ea typeface="細明體" pitchFamily="49" charset="-120"/>
                  <a:cs typeface="細明體" pitchFamily="49" charset="-120"/>
                </a:rPr>
                <a:t>+</a:t>
              </a:r>
            </a:p>
            <a:p>
              <a:pPr defTabSz="762000">
                <a:lnSpc>
                  <a:spcPct val="80000"/>
                </a:lnSpc>
              </a:pPr>
              <a:r>
                <a:rPr kumimoji="1" lang="en-US" altLang="zh-TW" sz="2400">
                  <a:solidFill>
                    <a:srgbClr val="FF6600"/>
                  </a:solidFill>
                  <a:ea typeface="細明體" pitchFamily="49" charset="-120"/>
                  <a:cs typeface="細明體" pitchFamily="49" charset="-120"/>
                </a:rPr>
                <a:t>B</a:t>
              </a:r>
            </a:p>
          </p:txBody>
        </p:sp>
      </p:grpSp>
      <p:sp>
        <p:nvSpPr>
          <p:cNvPr id="98371" name="Text Box 67"/>
          <p:cNvSpPr txBox="1">
            <a:spLocks noChangeArrowheads="1"/>
          </p:cNvSpPr>
          <p:nvPr/>
        </p:nvSpPr>
        <p:spPr bwMode="auto">
          <a:xfrm>
            <a:off x="854075" y="2238375"/>
            <a:ext cx="25749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762000"/>
            <a:r>
              <a:rPr kumimoji="1" lang="en-US" altLang="zh-TW" sz="2400">
                <a:ea typeface="細明體" pitchFamily="49" charset="-120"/>
                <a:cs typeface="細明體" pitchFamily="49" charset="-120"/>
              </a:rPr>
              <a:t>C    </a:t>
            </a:r>
            <a:r>
              <a:rPr kumimoji="1" lang="en-US" altLang="zh-TW" sz="2400">
                <a:solidFill>
                  <a:srgbClr val="FF6600"/>
                </a:solidFill>
                <a:ea typeface="細明體" pitchFamily="49" charset="-120"/>
                <a:cs typeface="細明體" pitchFamily="49" charset="-120"/>
              </a:rPr>
              <a:t>A    B  A+B</a:t>
            </a:r>
            <a:r>
              <a:rPr kumimoji="1" lang="en-US" altLang="zh-TW" sz="2400">
                <a:ea typeface="細明體" pitchFamily="49" charset="-120"/>
                <a:cs typeface="細明體" pitchFamily="49" charset="-120"/>
              </a:rPr>
              <a:t>  L</a:t>
            </a:r>
          </a:p>
        </p:txBody>
      </p:sp>
      <p:sp>
        <p:nvSpPr>
          <p:cNvPr id="98372" name="Line 68"/>
          <p:cNvSpPr>
            <a:spLocks noChangeShapeType="1"/>
          </p:cNvSpPr>
          <p:nvPr/>
        </p:nvSpPr>
        <p:spPr bwMode="auto">
          <a:xfrm>
            <a:off x="1539875" y="2238375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73" name="Text Box 69"/>
          <p:cNvSpPr txBox="1">
            <a:spLocks noChangeArrowheads="1"/>
          </p:cNvSpPr>
          <p:nvPr/>
        </p:nvSpPr>
        <p:spPr bwMode="auto">
          <a:xfrm>
            <a:off x="1692275" y="1577975"/>
            <a:ext cx="1454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762000">
              <a:lnSpc>
                <a:spcPct val="90000"/>
              </a:lnSpc>
            </a:pPr>
            <a:r>
              <a:rPr kumimoji="1" lang="en-US" altLang="zh-TW" sz="2000">
                <a:ea typeface="細明體" pitchFamily="49" charset="-120"/>
                <a:cs typeface="細明體" pitchFamily="49" charset="-120"/>
              </a:rPr>
              <a:t>Restriction </a:t>
            </a:r>
          </a:p>
          <a:p>
            <a:pPr algn="ctr" defTabSz="762000">
              <a:lnSpc>
                <a:spcPct val="90000"/>
              </a:lnSpc>
            </a:pPr>
            <a:r>
              <a:rPr kumimoji="1" lang="en-US" altLang="zh-TW" sz="2000">
                <a:ea typeface="細明體" pitchFamily="49" charset="-120"/>
                <a:cs typeface="細明體" pitchFamily="49" charset="-120"/>
              </a:rPr>
              <a:t>enzymes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 autoUpdateAnimBg="0"/>
      <p:bldP spid="98317" grpId="0" autoUpdateAnimBg="0"/>
      <p:bldP spid="98318" grpId="0" animBg="1"/>
      <p:bldP spid="98319" grpId="0" animBg="1"/>
      <p:bldP spid="98320" grpId="0" autoUpdateAnimBg="0"/>
      <p:bldP spid="98371" grpId="0" autoUpdateAnimBg="0"/>
      <p:bldP spid="98372" grpId="0" animBg="1"/>
      <p:bldP spid="9837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/>
              <a:t>Creating Recombinant DNA Molecules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077200" cy="4038600"/>
          </a:xfrm>
        </p:spPr>
        <p:txBody>
          <a:bodyPr/>
          <a:lstStyle/>
          <a:p>
            <a:pPr eaLnBrk="1" hangingPunct="1">
              <a:spcBef>
                <a:spcPts val="1176"/>
              </a:spcBef>
            </a:pPr>
            <a:r>
              <a:rPr lang="en-US" sz="2400" b="1" dirty="0"/>
              <a:t>Cut DNA from donor and recipient with the same restriction enzymes</a:t>
            </a:r>
          </a:p>
          <a:p>
            <a:pPr eaLnBrk="1" hangingPunct="1">
              <a:spcBef>
                <a:spcPts val="1176"/>
              </a:spcBef>
            </a:pPr>
            <a:r>
              <a:rPr lang="en-US" sz="2400" b="1" dirty="0"/>
              <a:t>Cut DNA fragment is combined with a vector</a:t>
            </a:r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spcBef>
                <a:spcPts val="1176"/>
              </a:spcBef>
            </a:pPr>
            <a:r>
              <a:rPr lang="en-US" sz="2400" b="1" dirty="0"/>
              <a:t>Vector DNA moves and copies DNA fragment of interest</a:t>
            </a:r>
          </a:p>
          <a:p>
            <a:pPr eaLnBrk="1" hangingPunct="1">
              <a:spcBef>
                <a:spcPts val="1176"/>
              </a:spcBef>
            </a:pPr>
            <a:r>
              <a:rPr lang="en-US" sz="2400" b="1" dirty="0"/>
              <a:t>Vector cut with restriction enzymes </a:t>
            </a:r>
          </a:p>
          <a:p>
            <a:pPr eaLnBrk="1" hangingPunct="1">
              <a:spcBef>
                <a:spcPts val="1176"/>
              </a:spcBef>
            </a:pPr>
            <a:r>
              <a:rPr lang="en-US" sz="2400" b="1" dirty="0"/>
              <a:t>The complementary ends of the </a:t>
            </a:r>
            <a:r>
              <a:rPr lang="en-US" sz="2400" b="1" dirty="0" err="1"/>
              <a:t>DNAs</a:t>
            </a:r>
            <a:r>
              <a:rPr lang="en-US" sz="2400" b="1" dirty="0"/>
              <a:t> bind and </a:t>
            </a:r>
            <a:r>
              <a:rPr lang="en-US" sz="2400" b="1" dirty="0" err="1"/>
              <a:t>ligase</a:t>
            </a:r>
            <a:r>
              <a:rPr lang="en-US" sz="2400" b="1" dirty="0"/>
              <a:t> enzyme reattaches the sugar-phosphate backbone of the DNA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01616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01616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01616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01616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01616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anchor="t"/>
          <a:lstStyle/>
          <a:p>
            <a:pPr eaLnBrk="1" hangingPunct="1"/>
            <a:r>
              <a:rPr lang="en-US"/>
              <a:t>Cloning Genes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i="1"/>
              <a:t>genetic engineering</a:t>
            </a:r>
            <a:r>
              <a:rPr lang="en-US"/>
              <a:t> requires lots of DNA</a:t>
            </a:r>
          </a:p>
          <a:p>
            <a:pPr lvl="1" eaLnBrk="1" hangingPunct="1"/>
            <a:r>
              <a:rPr lang="en-US" i="1"/>
              <a:t>cloning</a:t>
            </a:r>
            <a:r>
              <a:rPr lang="en-US"/>
              <a:t> produces lots of exact copies </a:t>
            </a:r>
          </a:p>
          <a:p>
            <a:pPr lvl="1" eaLnBrk="1" hangingPunct="1"/>
            <a:r>
              <a:rPr lang="en-US"/>
              <a:t>DNA clones are </a:t>
            </a:r>
            <a:r>
              <a:rPr lang="en-US" i="1"/>
              <a:t>replicated</a:t>
            </a:r>
            <a:r>
              <a:rPr lang="en-US"/>
              <a:t> by host cells</a:t>
            </a:r>
          </a:p>
          <a:p>
            <a:pPr lvl="1" eaLnBrk="1" hangingPunct="1"/>
            <a:r>
              <a:rPr lang="en-US"/>
              <a:t>DNA is cloned in a </a:t>
            </a:r>
            <a:r>
              <a:rPr lang="en-US" i="1"/>
              <a:t>DNA vector</a:t>
            </a:r>
          </a:p>
          <a:p>
            <a:pPr lvl="1" eaLnBrk="1" hangingPunct="1"/>
            <a:r>
              <a:rPr lang="en-US"/>
              <a:t>a DNA vector has an </a:t>
            </a:r>
            <a:r>
              <a:rPr lang="en-US" i="1"/>
              <a:t>origin of replication</a:t>
            </a:r>
            <a:r>
              <a:rPr lang="en-US"/>
              <a:t> (</a:t>
            </a:r>
            <a:r>
              <a:rPr lang="en-US" i="1"/>
              <a:t>ori</a:t>
            </a:r>
            <a:r>
              <a:rPr lang="en-US"/>
              <a:t>) that the host cell recognizes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Host / Vector Systems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DNA propagation in a host cell requires a vector that can enter the host and replicate.</a:t>
            </a:r>
          </a:p>
          <a:p>
            <a:pPr lvl="1" eaLnBrk="1" hangingPunct="1"/>
            <a:r>
              <a:rPr lang="en-US"/>
              <a:t>most flexible and common host is </a:t>
            </a:r>
            <a:r>
              <a:rPr lang="en-US" i="1"/>
              <a:t>E. coli</a:t>
            </a:r>
            <a:endParaRPr lang="en-US"/>
          </a:p>
          <a:p>
            <a:pPr lvl="1" eaLnBrk="1" hangingPunct="1"/>
            <a:r>
              <a:rPr lang="en-US"/>
              <a:t>two most commonly used vectors are plasmids and phages</a:t>
            </a:r>
          </a:p>
          <a:p>
            <a:pPr lvl="2" eaLnBrk="1" hangingPunct="1"/>
            <a:r>
              <a:rPr lang="en-US"/>
              <a:t>viruses and artificial chromosomes also being probed for 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Ligation/Transformation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267200"/>
          </a:xfrm>
        </p:spPr>
        <p:txBody>
          <a:bodyPr/>
          <a:lstStyle/>
          <a:p>
            <a:pPr eaLnBrk="1" hangingPunct="1">
              <a:spcBef>
                <a:spcPts val="1968"/>
              </a:spcBef>
            </a:pPr>
            <a:r>
              <a:rPr lang="en-US" dirty="0"/>
              <a:t>ligation of vector to insert produces several products</a:t>
            </a:r>
          </a:p>
          <a:p>
            <a:pPr lvl="1" eaLnBrk="1" hangingPunct="1">
              <a:spcBef>
                <a:spcPts val="1968"/>
              </a:spcBef>
            </a:pPr>
            <a:r>
              <a:rPr lang="en-US" dirty="0">
                <a:solidFill>
                  <a:schemeClr val="accent2"/>
                </a:solidFill>
              </a:rPr>
              <a:t>vector </a:t>
            </a:r>
            <a:r>
              <a:rPr lang="en-US" dirty="0" err="1">
                <a:solidFill>
                  <a:schemeClr val="accent2"/>
                </a:solidFill>
              </a:rPr>
              <a:t>ligated</a:t>
            </a:r>
            <a:r>
              <a:rPr lang="en-US" dirty="0">
                <a:solidFill>
                  <a:schemeClr val="accent2"/>
                </a:solidFill>
              </a:rPr>
              <a:t> to itself (</a:t>
            </a:r>
            <a:r>
              <a:rPr lang="en-US" dirty="0" err="1">
                <a:solidFill>
                  <a:schemeClr val="accent2"/>
                </a:solidFill>
              </a:rPr>
              <a:t>recircularized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/>
          </a:p>
          <a:p>
            <a:pPr lvl="1" eaLnBrk="1" hangingPunct="1">
              <a:spcBef>
                <a:spcPts val="1968"/>
              </a:spcBef>
            </a:pPr>
            <a:r>
              <a:rPr lang="en-US" dirty="0"/>
              <a:t>insert </a:t>
            </a:r>
            <a:r>
              <a:rPr lang="en-US" dirty="0" err="1"/>
              <a:t>ligated</a:t>
            </a:r>
            <a:r>
              <a:rPr lang="en-US" dirty="0"/>
              <a:t> to itself (circularized, no </a:t>
            </a:r>
            <a:r>
              <a:rPr lang="en-US" i="1" dirty="0" err="1"/>
              <a:t>ori</a:t>
            </a:r>
            <a:r>
              <a:rPr lang="en-US" dirty="0"/>
              <a:t>)</a:t>
            </a:r>
          </a:p>
          <a:p>
            <a:pPr lvl="1" eaLnBrk="1" hangingPunct="1">
              <a:spcBef>
                <a:spcPts val="1968"/>
              </a:spcBef>
            </a:pPr>
            <a:r>
              <a:rPr lang="en-US" dirty="0"/>
              <a:t>two vectors </a:t>
            </a:r>
            <a:r>
              <a:rPr lang="en-US" dirty="0" err="1"/>
              <a:t>ligated</a:t>
            </a:r>
            <a:r>
              <a:rPr lang="en-US" dirty="0"/>
              <a:t> together</a:t>
            </a:r>
          </a:p>
          <a:p>
            <a:pPr lvl="1" eaLnBrk="1" hangingPunct="1">
              <a:spcBef>
                <a:spcPts val="1968"/>
              </a:spcBef>
            </a:pPr>
            <a:r>
              <a:rPr lang="en-US" dirty="0"/>
              <a:t>two (or more) inserts </a:t>
            </a:r>
            <a:r>
              <a:rPr lang="en-US" dirty="0" err="1"/>
              <a:t>ligated</a:t>
            </a:r>
            <a:r>
              <a:rPr lang="en-US" dirty="0"/>
              <a:t> together</a:t>
            </a:r>
          </a:p>
          <a:p>
            <a:pPr lvl="1" eaLnBrk="1" hangingPunct="1">
              <a:spcBef>
                <a:spcPts val="1968"/>
              </a:spcBef>
            </a:pPr>
            <a:r>
              <a:rPr lang="en-US" dirty="0"/>
              <a:t>several </a:t>
            </a:r>
            <a:r>
              <a:rPr lang="en-US" dirty="0" err="1"/>
              <a:t>DNAs</a:t>
            </a:r>
            <a:r>
              <a:rPr lang="en-US" dirty="0"/>
              <a:t> </a:t>
            </a:r>
            <a:r>
              <a:rPr lang="en-US" dirty="0" err="1"/>
              <a:t>ligated</a:t>
            </a:r>
            <a:r>
              <a:rPr lang="en-US" dirty="0"/>
              <a:t> together, but not circularized</a:t>
            </a:r>
          </a:p>
          <a:p>
            <a:pPr lvl="1" eaLnBrk="1" hangingPunct="1">
              <a:spcBef>
                <a:spcPts val="1968"/>
              </a:spcBef>
            </a:pPr>
            <a:r>
              <a:rPr lang="en-US" dirty="0">
                <a:solidFill>
                  <a:srgbClr val="EF1F1D"/>
                </a:solidFill>
              </a:rPr>
              <a:t>1 vector </a:t>
            </a:r>
            <a:r>
              <a:rPr lang="en-US" dirty="0" err="1">
                <a:solidFill>
                  <a:srgbClr val="EF1F1D"/>
                </a:solidFill>
              </a:rPr>
              <a:t>ligated</a:t>
            </a:r>
            <a:r>
              <a:rPr lang="en-US" dirty="0">
                <a:solidFill>
                  <a:srgbClr val="EF1F1D"/>
                </a:solidFill>
              </a:rPr>
              <a:t> to 1 insert DNA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Working With Gene Clones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2971800"/>
          </a:xfrm>
        </p:spPr>
        <p:txBody>
          <a:bodyPr/>
          <a:lstStyle/>
          <a:p>
            <a:pPr eaLnBrk="1" hangingPunct="1"/>
            <a:r>
              <a:rPr lang="en-US" sz="2800" dirty="0"/>
              <a:t>Polymerase chain reaction</a:t>
            </a:r>
          </a:p>
          <a:p>
            <a:pPr lvl="1" eaLnBrk="1" hangingPunct="1"/>
            <a:r>
              <a:rPr lang="en-US" sz="2800" dirty="0"/>
              <a:t>used to copy specific gene sequences</a:t>
            </a:r>
          </a:p>
          <a:p>
            <a:pPr lvl="2" eaLnBrk="1" hangingPunct="1"/>
            <a:r>
              <a:rPr lang="en-US" sz="2800" dirty="0">
                <a:latin typeface="Arial"/>
              </a:rPr>
              <a:t>three basic steps</a:t>
            </a:r>
          </a:p>
          <a:p>
            <a:pPr lvl="3" eaLnBrk="1" hangingPunct="1"/>
            <a:r>
              <a:rPr lang="en-US" sz="2800" dirty="0" err="1">
                <a:latin typeface="Arial"/>
              </a:rPr>
              <a:t>denaturation</a:t>
            </a:r>
            <a:endParaRPr lang="en-US" sz="2800" dirty="0">
              <a:latin typeface="Arial"/>
            </a:endParaRPr>
          </a:p>
          <a:p>
            <a:pPr lvl="3" eaLnBrk="1" hangingPunct="1"/>
            <a:r>
              <a:rPr lang="en-US" sz="2800" dirty="0">
                <a:latin typeface="Arial"/>
              </a:rPr>
              <a:t>annealing of primers</a:t>
            </a:r>
          </a:p>
          <a:p>
            <a:pPr lvl="3" eaLnBrk="1" hangingPunct="1"/>
            <a:r>
              <a:rPr lang="en-US" sz="2800" dirty="0">
                <a:latin typeface="Arial"/>
              </a:rPr>
              <a:t>primer extension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</a:t>
            </a:r>
            <a:r>
              <a:rPr lang="en-US" dirty="0" smtClean="0"/>
              <a:t>igation/Transformation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14600"/>
          </a:xfrm>
        </p:spPr>
        <p:txBody>
          <a:bodyPr/>
          <a:lstStyle/>
          <a:p>
            <a:pPr marL="0" eaLnBrk="1" hangingPunct="1">
              <a:spcBef>
                <a:spcPts val="1776"/>
              </a:spcBef>
            </a:pPr>
            <a:r>
              <a:rPr lang="en-US" sz="2400" dirty="0"/>
              <a:t>transformation is a very inefficient process</a:t>
            </a:r>
            <a:endParaRPr lang="en-US" sz="2400" dirty="0" smtClean="0"/>
          </a:p>
          <a:p>
            <a:pPr marL="0" eaLnBrk="1" hangingPunct="1">
              <a:spcBef>
                <a:spcPts val="1776"/>
              </a:spcBef>
              <a:buFontTx/>
              <a:buNone/>
            </a:pPr>
            <a:r>
              <a:rPr lang="en-US" sz="2400" dirty="0" smtClean="0"/>
              <a:t>1 µ</a:t>
            </a:r>
            <a:r>
              <a:rPr lang="en-US" sz="2400" dirty="0" err="1" smtClean="0"/>
              <a:t>g</a:t>
            </a:r>
            <a:r>
              <a:rPr lang="en-US" sz="2400" dirty="0" smtClean="0"/>
              <a:t> </a:t>
            </a:r>
            <a:r>
              <a:rPr lang="en-US" sz="2400" dirty="0"/>
              <a:t>typical plasmid vector = 3</a:t>
            </a:r>
            <a:r>
              <a:rPr lang="en-US" sz="2400" dirty="0" smtClean="0"/>
              <a:t> × </a:t>
            </a:r>
            <a:r>
              <a:rPr lang="en-US" sz="2400" dirty="0"/>
              <a:t>10</a:t>
            </a:r>
            <a:r>
              <a:rPr lang="en-US" sz="2400" baseline="30000" dirty="0"/>
              <a:t>11 </a:t>
            </a:r>
            <a:r>
              <a:rPr lang="en-US" sz="2400" dirty="0" smtClean="0"/>
              <a:t>copies added </a:t>
            </a:r>
            <a:r>
              <a:rPr lang="en-US" sz="2400" dirty="0"/>
              <a:t>to highly competent </a:t>
            </a:r>
            <a:r>
              <a:rPr lang="en-US" sz="2400" i="1" dirty="0"/>
              <a:t>E. coli</a:t>
            </a:r>
            <a:r>
              <a:rPr lang="en-US" sz="2400" dirty="0"/>
              <a:t> </a:t>
            </a:r>
            <a:r>
              <a:rPr lang="en-US" sz="2400" dirty="0" smtClean="0"/>
              <a:t>cells yields</a:t>
            </a:r>
            <a:r>
              <a:rPr lang="en-US" sz="2400" dirty="0"/>
              <a:t> </a:t>
            </a:r>
            <a:r>
              <a:rPr lang="en-US" sz="2400" dirty="0" smtClean="0"/>
              <a:t>at best 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</a:t>
            </a:r>
            <a:r>
              <a:rPr lang="en-US" sz="2400" dirty="0"/>
              <a:t>antibiotic resistant </a:t>
            </a:r>
            <a:r>
              <a:rPr lang="en-US" sz="2400" dirty="0" smtClean="0"/>
              <a:t>colonies</a:t>
            </a:r>
          </a:p>
          <a:p>
            <a:pPr marL="0" eaLnBrk="1" hangingPunct="1">
              <a:spcBef>
                <a:spcPts val="1776"/>
              </a:spcBef>
              <a:buFontTx/>
              <a:buNone/>
            </a:pPr>
            <a:r>
              <a:rPr lang="en-US" sz="2400" dirty="0" smtClean="0"/>
              <a:t>3 × </a:t>
            </a:r>
            <a:r>
              <a:rPr lang="en-US" sz="2400" dirty="0"/>
              <a:t>10</a:t>
            </a:r>
            <a:r>
              <a:rPr lang="en-US" sz="2400" baseline="30000" dirty="0"/>
              <a:t>11</a:t>
            </a:r>
            <a:r>
              <a:rPr lang="en-US" sz="2400" dirty="0"/>
              <a:t>/10</a:t>
            </a:r>
            <a:r>
              <a:rPr lang="en-US" sz="2400" baseline="30000" dirty="0"/>
              <a:t>9</a:t>
            </a:r>
            <a:r>
              <a:rPr lang="en-US" sz="2400" dirty="0"/>
              <a:t> = 300 vectors/transformed </a:t>
            </a:r>
            <a:r>
              <a:rPr lang="en-US" sz="2400" i="1" dirty="0"/>
              <a:t>E. coli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Ligation/Transformation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048000"/>
          </a:xfrm>
        </p:spPr>
        <p:txBody>
          <a:bodyPr/>
          <a:lstStyle/>
          <a:p>
            <a:pPr eaLnBrk="1" hangingPunct="1">
              <a:spcBef>
                <a:spcPts val="1776"/>
              </a:spcBef>
            </a:pPr>
            <a:r>
              <a:rPr lang="en-US" sz="2400" dirty="0"/>
              <a:t>ligation produces a mess of products</a:t>
            </a:r>
          </a:p>
          <a:p>
            <a:pPr eaLnBrk="1" hangingPunct="1">
              <a:spcBef>
                <a:spcPts val="1776"/>
              </a:spcBef>
            </a:pPr>
            <a:r>
              <a:rPr lang="en-US" sz="2400" dirty="0"/>
              <a:t>transformation is an inefficient random process</a:t>
            </a:r>
          </a:p>
          <a:p>
            <a:pPr eaLnBrk="1" hangingPunct="1">
              <a:spcBef>
                <a:spcPts val="1776"/>
              </a:spcBef>
            </a:pPr>
            <a:r>
              <a:rPr lang="en-US" sz="2400" dirty="0"/>
              <a:t>selection (antibiotic) sorts out successful vector transformations</a:t>
            </a:r>
          </a:p>
          <a:p>
            <a:pPr eaLnBrk="1" hangingPunct="1">
              <a:spcBef>
                <a:spcPts val="1776"/>
              </a:spcBef>
            </a:pPr>
            <a:r>
              <a:rPr lang="en-US" sz="2400" dirty="0"/>
              <a:t>screening identifies </a:t>
            </a:r>
            <a:r>
              <a:rPr lang="en-US" sz="2400" dirty="0" err="1"/>
              <a:t>transformants</a:t>
            </a:r>
            <a:r>
              <a:rPr lang="en-US" sz="2400" dirty="0"/>
              <a:t> with the insert in the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304800"/>
          </a:xfrm>
        </p:spPr>
        <p:txBody>
          <a:bodyPr/>
          <a:lstStyle/>
          <a:p>
            <a:pPr eaLnBrk="1" hangingPunct="1"/>
            <a:r>
              <a:rPr lang="en-US" dirty="0"/>
              <a:t>Transgenic Rice</a:t>
            </a:r>
          </a:p>
        </p:txBody>
      </p:sp>
      <p:pic>
        <p:nvPicPr>
          <p:cNvPr id="76803" name="Picture 3" descr="16_21"/>
          <p:cNvPicPr>
            <a:picLocks noChangeAspect="1" noChangeArrowheads="1"/>
          </p:cNvPicPr>
          <p:nvPr/>
        </p:nvPicPr>
        <p:blipFill>
          <a:blip r:embed="rId2"/>
          <a:srcRect t="3334" b="3334"/>
          <a:stretch>
            <a:fillRect/>
          </a:stretch>
        </p:blipFill>
        <p:spPr bwMode="auto">
          <a:xfrm>
            <a:off x="838200" y="1347833"/>
            <a:ext cx="7543800" cy="528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533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“</a:t>
            </a:r>
            <a:r>
              <a:rPr lang="en-US" sz="1600" dirty="0"/>
              <a:t>Golden rice</a:t>
            </a:r>
            <a:r>
              <a:rPr lang="en-US" sz="1600" dirty="0" smtClean="0"/>
              <a:t>” shown intermixed with </a:t>
            </a:r>
            <a:r>
              <a:rPr lang="en-US" sz="1600" dirty="0"/>
              <a:t>white </a:t>
            </a:r>
            <a:r>
              <a:rPr lang="en-US" sz="1600" dirty="0" smtClean="0"/>
              <a:t>rice contain high concentrations</a:t>
            </a:r>
            <a:r>
              <a:rPr lang="en-US" sz="1600" dirty="0"/>
              <a:t> </a:t>
            </a:r>
            <a:r>
              <a:rPr lang="en-US" sz="1600" dirty="0" smtClean="0"/>
              <a:t>of </a:t>
            </a:r>
            <a:r>
              <a:rPr lang="en-US" sz="1600" dirty="0"/>
              <a:t>beta-carotene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600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/>
          </a:p>
        </p:txBody>
      </p:sp>
      <p:pic>
        <p:nvPicPr>
          <p:cNvPr id="78851" name="Picture 3" descr="fig14_1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438400"/>
            <a:ext cx="488156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4572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Helvetica"/>
              </a:rPr>
              <a:t>Transgenic 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19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8580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23333" y="2084294"/>
            <a:ext cx="82126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>
            <a:prstTxWarp prst="textNoShape">
              <a:avLst/>
            </a:prstTxWarp>
            <a:spAutoFit/>
          </a:bodyPr>
          <a:lstStyle/>
          <a:p>
            <a:pPr indent="457200">
              <a:spcBef>
                <a:spcPts val="1200"/>
              </a:spcBef>
              <a:buClr>
                <a:srgbClr val="FF0000"/>
              </a:buClr>
              <a:buSzPct val="70000"/>
              <a:buFont typeface="Wingdings" charset="2"/>
              <a:buChar char="Ø"/>
            </a:pPr>
            <a:r>
              <a:rPr lang="en-US" altLang="zh-CN" sz="2000" b="1" dirty="0">
                <a:latin typeface="Helvetica"/>
                <a:ea typeface="宋体" pitchFamily="-112" charset="-122"/>
                <a:cs typeface="宋体" pitchFamily="-112" charset="-122"/>
              </a:rPr>
              <a:t>DNA, RNA and proteins carry negative charges, and migrate into gel matrix under electro-fields.</a:t>
            </a:r>
            <a:r>
              <a:rPr lang="en-US" altLang="zh-CN" sz="2000" b="1" dirty="0" smtClean="0">
                <a:latin typeface="Helvetica"/>
                <a:ea typeface="宋体" pitchFamily="-112" charset="-122"/>
                <a:cs typeface="宋体" pitchFamily="-112" charset="-122"/>
              </a:rPr>
              <a:t> </a:t>
            </a:r>
          </a:p>
          <a:p>
            <a:pPr indent="457200">
              <a:spcBef>
                <a:spcPts val="1200"/>
              </a:spcBef>
              <a:buClr>
                <a:srgbClr val="FF0000"/>
              </a:buClr>
              <a:buSzPct val="70000"/>
              <a:buFont typeface="Wingdings" charset="2"/>
              <a:buChar char="Ø"/>
            </a:pPr>
            <a:r>
              <a:rPr lang="en-US" altLang="zh-CN" sz="2000" b="1" dirty="0">
                <a:latin typeface="Helvetica"/>
                <a:ea typeface="宋体" pitchFamily="-112" charset="-122"/>
                <a:cs typeface="宋体" pitchFamily="-112" charset="-122"/>
              </a:rPr>
              <a:t>The rate of migration for </a:t>
            </a:r>
            <a:r>
              <a:rPr lang="en-US" altLang="zh-CN" sz="2000" b="1" dirty="0">
                <a:solidFill>
                  <a:srgbClr val="009999"/>
                </a:solidFill>
                <a:latin typeface="Helvetica"/>
                <a:ea typeface="宋体" pitchFamily="-112" charset="-122"/>
                <a:cs typeface="宋体" pitchFamily="-112" charset="-122"/>
              </a:rPr>
              <a:t>small linear fragments</a:t>
            </a:r>
            <a:r>
              <a:rPr lang="en-US" altLang="zh-CN" sz="2000" b="1" dirty="0">
                <a:latin typeface="Helvetica"/>
                <a:ea typeface="宋体" pitchFamily="-112" charset="-122"/>
                <a:cs typeface="宋体" pitchFamily="-112" charset="-122"/>
              </a:rPr>
              <a:t> is directly proportional to the </a:t>
            </a:r>
            <a:r>
              <a:rPr lang="en-US" altLang="zh-CN" sz="2000" b="1" dirty="0">
                <a:solidFill>
                  <a:srgbClr val="009999"/>
                </a:solidFill>
                <a:latin typeface="Helvetica"/>
                <a:ea typeface="宋体" pitchFamily="-112" charset="-122"/>
                <a:cs typeface="宋体" pitchFamily="-112" charset="-122"/>
              </a:rPr>
              <a:t>voltage</a:t>
            </a:r>
            <a:r>
              <a:rPr lang="en-US" altLang="zh-CN" sz="2000" b="1" dirty="0">
                <a:latin typeface="Helvetica"/>
                <a:ea typeface="宋体" pitchFamily="-112" charset="-122"/>
                <a:cs typeface="宋体" pitchFamily="-112" charset="-122"/>
              </a:rPr>
              <a:t> applied at low voltages.</a:t>
            </a:r>
            <a:r>
              <a:rPr lang="en-US" altLang="zh-CN" sz="2000" b="1" dirty="0" smtClean="0">
                <a:latin typeface="Helvetica"/>
                <a:ea typeface="宋体" pitchFamily="-112" charset="-122"/>
                <a:cs typeface="宋体" pitchFamily="-112" charset="-122"/>
              </a:rPr>
              <a:t> </a:t>
            </a:r>
          </a:p>
          <a:p>
            <a:pPr indent="457200">
              <a:spcBef>
                <a:spcPts val="1200"/>
              </a:spcBef>
              <a:buClr>
                <a:srgbClr val="FF0000"/>
              </a:buClr>
              <a:buSzPct val="70000"/>
              <a:buFont typeface="Wingdings" charset="2"/>
              <a:buChar char="Ø"/>
            </a:pPr>
            <a:r>
              <a:rPr lang="en-US" altLang="zh-CN" sz="2000" b="1" dirty="0">
                <a:solidFill>
                  <a:srgbClr val="009999"/>
                </a:solidFill>
                <a:latin typeface="Helvetica"/>
                <a:ea typeface="宋体" pitchFamily="-112" charset="-122"/>
                <a:cs typeface="宋体" pitchFamily="-112" charset="-122"/>
              </a:rPr>
              <a:t>At low voltage</a:t>
            </a:r>
            <a:r>
              <a:rPr lang="en-US" altLang="zh-CN" sz="2000" b="1" dirty="0">
                <a:latin typeface="Helvetica"/>
                <a:ea typeface="宋体" pitchFamily="-112" charset="-122"/>
                <a:cs typeface="宋体" pitchFamily="-112" charset="-122"/>
              </a:rPr>
              <a:t>, the migration rate of small linear DNA fragments is a function of their length</a:t>
            </a:r>
            <a:r>
              <a:rPr lang="en-US" altLang="zh-CN" sz="2000" b="1" dirty="0" smtClean="0">
                <a:latin typeface="Helvetica"/>
                <a:ea typeface="宋体" pitchFamily="-112" charset="-122"/>
                <a:cs typeface="宋体" pitchFamily="-112" charset="-122"/>
              </a:rPr>
              <a:t>.</a:t>
            </a:r>
          </a:p>
          <a:p>
            <a:pPr indent="457200">
              <a:spcBef>
                <a:spcPts val="1200"/>
              </a:spcBef>
              <a:buClr>
                <a:srgbClr val="FF0000"/>
              </a:buClr>
              <a:buSzPct val="70000"/>
              <a:buFont typeface="Wingdings" charset="2"/>
              <a:buChar char="Ø"/>
            </a:pPr>
            <a:r>
              <a:rPr lang="en-US" altLang="zh-CN" sz="2000" b="1" dirty="0" smtClean="0">
                <a:solidFill>
                  <a:srgbClr val="009999"/>
                </a:solidFill>
                <a:latin typeface="Helvetica"/>
                <a:ea typeface="宋体" pitchFamily="-112" charset="-122"/>
                <a:cs typeface="宋体" pitchFamily="-112" charset="-122"/>
              </a:rPr>
              <a:t>At higher voltages</a:t>
            </a:r>
            <a:r>
              <a:rPr lang="en-US" altLang="zh-CN" sz="2000" b="1" dirty="0" smtClean="0">
                <a:latin typeface="Helvetica"/>
                <a:ea typeface="宋体" pitchFamily="-112" charset="-122"/>
                <a:cs typeface="宋体" pitchFamily="-112" charset="-122"/>
              </a:rPr>
              <a:t>, larger fragments (over 20kb) migrate at continually increasing yet different rates.</a:t>
            </a:r>
          </a:p>
          <a:p>
            <a:pPr indent="457200">
              <a:spcBef>
                <a:spcPts val="1200"/>
              </a:spcBef>
              <a:buClr>
                <a:srgbClr val="FF0000"/>
              </a:buClr>
              <a:buSzPct val="70000"/>
              <a:buFont typeface="Wingdings" charset="2"/>
              <a:buChar char="Ø"/>
            </a:pPr>
            <a:r>
              <a:rPr lang="en-US" altLang="zh-CN" sz="2000" b="1" dirty="0" smtClean="0">
                <a:solidFill>
                  <a:srgbClr val="009999"/>
                </a:solidFill>
                <a:latin typeface="Helvetica"/>
                <a:ea typeface="宋体" pitchFamily="-112" charset="-122"/>
                <a:cs typeface="宋体" pitchFamily="-112" charset="-122"/>
              </a:rPr>
              <a:t>Large linear fragments migrate at a certain fixed rate</a:t>
            </a:r>
            <a:r>
              <a:rPr lang="en-US" altLang="zh-CN" sz="2000" b="1" dirty="0" smtClean="0">
                <a:latin typeface="Helvetica"/>
                <a:ea typeface="宋体" pitchFamily="-112" charset="-122"/>
                <a:cs typeface="宋体" pitchFamily="-112" charset="-122"/>
              </a:rPr>
              <a:t> regardless of length.</a:t>
            </a:r>
          </a:p>
          <a:p>
            <a:pPr indent="457200">
              <a:spcBef>
                <a:spcPts val="1200"/>
              </a:spcBef>
              <a:buClr>
                <a:srgbClr val="FF0000"/>
              </a:buClr>
              <a:buSzPct val="70000"/>
              <a:buFont typeface="Wingdings" charset="2"/>
              <a:buChar char="Ø"/>
            </a:pPr>
            <a:r>
              <a:rPr lang="en-US" altLang="zh-CN" sz="2000" b="1" dirty="0" smtClean="0">
                <a:latin typeface="Helvetica"/>
                <a:ea typeface="宋体" pitchFamily="-112" charset="-122"/>
                <a:cs typeface="宋体" pitchFamily="-112" charset="-122"/>
              </a:rPr>
              <a:t>In all cases, molecular weight markers are very useful to monitor the DNA migration during electrophoresis</a:t>
            </a:r>
          </a:p>
          <a:p>
            <a:pPr indent="457200">
              <a:spcBef>
                <a:spcPts val="1200"/>
              </a:spcBef>
              <a:buClr>
                <a:srgbClr val="FF0000"/>
              </a:buClr>
              <a:buSzPct val="70000"/>
              <a:buFont typeface="Wingdings" charset="2"/>
              <a:buChar char="Ø"/>
            </a:pPr>
            <a:endParaRPr lang="en-US" altLang="zh-CN" sz="2000" b="1" dirty="0">
              <a:latin typeface="Helvetica"/>
              <a:ea typeface="宋体" pitchFamily="-112" charset="-122"/>
              <a:cs typeface="宋体" pitchFamily="-112" charset="-122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62000" y="3810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dirty="0">
                <a:latin typeface="Helvetica"/>
                <a:ea typeface="宋体" pitchFamily="-112" charset="-122"/>
                <a:cs typeface="宋体" pitchFamily="-112" charset="-122"/>
                <a:hlinkClick r:id="rId2" tooltip="Electrophoresis"/>
              </a:rPr>
              <a:t>DNA Electrophoresis</a:t>
            </a:r>
            <a:endParaRPr lang="en-US" altLang="zh-CN" sz="4800" b="1" dirty="0">
              <a:latin typeface="Helvetica"/>
              <a:ea typeface="宋体" pitchFamily="-112" charset="-122"/>
              <a:cs typeface="宋体" pitchFamily="-112" charset="-122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81000" y="12954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FF33CC"/>
                </a:solidFill>
                <a:ea typeface="宋体" pitchFamily="-112" charset="-122"/>
                <a:cs typeface="宋体" pitchFamily="-112" charset="-122"/>
              </a:rPr>
              <a:t>The process </a:t>
            </a:r>
            <a:r>
              <a:rPr lang="en-US" altLang="zh-CN" b="1">
                <a:solidFill>
                  <a:srgbClr val="FF33CC"/>
                </a:solidFill>
                <a:ea typeface="宋体" pitchFamily="-112" charset="-122"/>
                <a:cs typeface="宋体" pitchFamily="-112" charset="-122"/>
              </a:rPr>
              <a:t>using </a:t>
            </a:r>
            <a:r>
              <a:rPr lang="en-US" altLang="zh-CN" b="1" smtClean="0">
                <a:solidFill>
                  <a:srgbClr val="FF33CC"/>
                </a:solidFill>
                <a:ea typeface="宋体" pitchFamily="-112" charset="-122"/>
                <a:cs typeface="宋体" pitchFamily="-112" charset="-122"/>
              </a:rPr>
              <a:t>electro-field </a:t>
            </a:r>
            <a:r>
              <a:rPr lang="en-US" altLang="zh-CN" b="1" dirty="0">
                <a:solidFill>
                  <a:srgbClr val="FF33CC"/>
                </a:solidFill>
                <a:ea typeface="宋体" pitchFamily="-112" charset="-122"/>
                <a:cs typeface="宋体" pitchFamily="-112" charset="-122"/>
              </a:rPr>
              <a:t>to separate macromolecules in a gel matrix is called electrophoresis.</a:t>
            </a:r>
            <a:endParaRPr lang="en-US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609600"/>
          </a:xfrm>
        </p:spPr>
        <p:txBody>
          <a:bodyPr/>
          <a:lstStyle/>
          <a:p>
            <a:r>
              <a:rPr lang="en-US" dirty="0"/>
              <a:t>Theoretical Basis of </a:t>
            </a:r>
            <a:r>
              <a:rPr lang="en-US" dirty="0" err="1"/>
              <a:t>Agarose</a:t>
            </a:r>
            <a:r>
              <a:rPr lang="en-US" dirty="0"/>
              <a:t> Gel Electrophoresis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724400"/>
            <a:ext cx="8001000" cy="1731963"/>
          </a:xfrm>
        </p:spPr>
        <p:txBody>
          <a:bodyPr/>
          <a:lstStyle/>
          <a:p>
            <a:pPr>
              <a:buFont typeface="Wingdings" pitchFamily="27" charset="2"/>
              <a:buChar char="Ø"/>
            </a:pPr>
            <a:r>
              <a:rPr lang="en-US" sz="2000" b="1" dirty="0" err="1"/>
              <a:t>Agarose</a:t>
            </a:r>
            <a:r>
              <a:rPr lang="en-US" sz="2000" b="1" dirty="0"/>
              <a:t> is a polysaccharide from marine </a:t>
            </a:r>
            <a:r>
              <a:rPr lang="en-US" sz="2000" b="1" dirty="0" err="1"/>
              <a:t>alage</a:t>
            </a:r>
            <a:r>
              <a:rPr lang="en-US" sz="2000" b="1" dirty="0"/>
              <a:t> that is used in a matrix to separate DNA molecules</a:t>
            </a:r>
          </a:p>
          <a:p>
            <a:pPr>
              <a:buFont typeface="Wingdings" pitchFamily="27" charset="2"/>
              <a:buChar char="Ø"/>
            </a:pPr>
            <a:r>
              <a:rPr lang="en-US" sz="2000" b="1" dirty="0"/>
              <a:t>Because DNA </a:t>
            </a:r>
            <a:r>
              <a:rPr lang="en-US" sz="2000" b="1" dirty="0" err="1"/>
              <a:t>ia</a:t>
            </a:r>
            <a:r>
              <a:rPr lang="en-US" sz="2000" b="1" dirty="0"/>
              <a:t> a (-) charged molecule when subjected to an electric current it will migrate towards a (+) pole</a:t>
            </a:r>
          </a:p>
        </p:txBody>
      </p:sp>
      <p:pic>
        <p:nvPicPr>
          <p:cNvPr id="14341" name="Picture 5" descr="gelelectrophore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828800"/>
            <a:ext cx="5334000" cy="2640013"/>
          </a:xfrm>
          <a:noFill/>
          <a:ln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Sizing a Piece of DNA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3962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7" charset="2"/>
              <a:buChar char="Ø"/>
            </a:pPr>
            <a:r>
              <a:rPr lang="en-US" sz="2400" dirty="0"/>
              <a:t>The distance the DNA migrates is dependent upon</a:t>
            </a:r>
            <a:endParaRPr lang="en-US" sz="2400" dirty="0" smtClean="0"/>
          </a:p>
          <a:p>
            <a:pPr lvl="1">
              <a:lnSpc>
                <a:spcPct val="90000"/>
              </a:lnSpc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</a:rPr>
              <a:t>the </a:t>
            </a:r>
            <a:r>
              <a:rPr lang="en-US" sz="2000" dirty="0">
                <a:solidFill>
                  <a:srgbClr val="000090"/>
                </a:solidFill>
              </a:rPr>
              <a:t>size of the DNA molecule</a:t>
            </a:r>
            <a:endParaRPr lang="en-US" sz="2000" dirty="0" smtClean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</a:rPr>
              <a:t>the </a:t>
            </a:r>
            <a:r>
              <a:rPr lang="en-US" sz="2000" dirty="0">
                <a:solidFill>
                  <a:srgbClr val="000090"/>
                </a:solidFill>
              </a:rPr>
              <a:t>secondary structure of the </a:t>
            </a:r>
            <a:r>
              <a:rPr lang="en-US" sz="2000" dirty="0" smtClean="0">
                <a:solidFill>
                  <a:srgbClr val="000090"/>
                </a:solidFill>
              </a:rPr>
              <a:t>DNA</a:t>
            </a:r>
          </a:p>
          <a:p>
            <a:pPr lvl="1">
              <a:lnSpc>
                <a:spcPct val="90000"/>
              </a:lnSpc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</a:rPr>
              <a:t>the </a:t>
            </a:r>
            <a:r>
              <a:rPr lang="en-US" sz="2000" dirty="0">
                <a:solidFill>
                  <a:srgbClr val="000090"/>
                </a:solidFill>
              </a:rPr>
              <a:t>degree of </a:t>
            </a:r>
            <a:r>
              <a:rPr lang="en-US" sz="2000" dirty="0" err="1">
                <a:solidFill>
                  <a:srgbClr val="000090"/>
                </a:solidFill>
              </a:rPr>
              <a:t>crosslinking</a:t>
            </a:r>
            <a:r>
              <a:rPr lang="en-US" sz="2000" dirty="0">
                <a:solidFill>
                  <a:srgbClr val="000090"/>
                </a:solidFill>
              </a:rPr>
              <a:t> in the gel </a:t>
            </a:r>
            <a:r>
              <a:rPr lang="en-US" sz="2000" dirty="0" smtClean="0">
                <a:solidFill>
                  <a:srgbClr val="000090"/>
                </a:solidFill>
              </a:rPr>
              <a:t>matrix</a:t>
            </a:r>
          </a:p>
          <a:p>
            <a:pPr>
              <a:lnSpc>
                <a:spcPct val="90000"/>
              </a:lnSpc>
              <a:buFont typeface="Wingdings" pitchFamily="27" charset="2"/>
              <a:buChar char="Ø"/>
            </a:pPr>
            <a:r>
              <a:rPr lang="en-US" sz="2400" dirty="0"/>
              <a:t>Size of DNA molecule can be determined by </a:t>
            </a:r>
            <a:r>
              <a:rPr lang="en-US" sz="2400" dirty="0" smtClean="0"/>
              <a:t>using standards </a:t>
            </a:r>
            <a:r>
              <a:rPr lang="en-US" sz="2400" dirty="0"/>
              <a:t>of known molecular weight </a:t>
            </a:r>
            <a:endParaRPr lang="en-US" sz="2400" dirty="0" smtClean="0"/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</a:rPr>
              <a:t>a </a:t>
            </a:r>
            <a:r>
              <a:rPr lang="en-US" sz="2000" dirty="0">
                <a:solidFill>
                  <a:srgbClr val="000090"/>
                </a:solidFill>
              </a:rPr>
              <a:t>standard curve is made by plotting the molecular weights of </a:t>
            </a:r>
            <a:r>
              <a:rPr lang="en-US" sz="2000" dirty="0" smtClean="0">
                <a:solidFill>
                  <a:srgbClr val="000090"/>
                </a:solidFill>
              </a:rPr>
              <a:t>the standards </a:t>
            </a:r>
            <a:r>
              <a:rPr lang="en-US" sz="2000" dirty="0">
                <a:solidFill>
                  <a:srgbClr val="000090"/>
                </a:solidFill>
              </a:rPr>
              <a:t>and the distance each fragment has migrated </a:t>
            </a:r>
            <a:r>
              <a:rPr lang="en-US" sz="2000" dirty="0" smtClean="0">
                <a:solidFill>
                  <a:srgbClr val="000090"/>
                </a:solidFill>
              </a:rPr>
              <a:t>from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</a:rPr>
              <a:t>measuring </a:t>
            </a:r>
            <a:r>
              <a:rPr lang="en-US" sz="2000" dirty="0">
                <a:solidFill>
                  <a:srgbClr val="000090"/>
                </a:solidFill>
              </a:rPr>
              <a:t>the distance the unknown fragment migrated from </a:t>
            </a:r>
            <a:r>
              <a:rPr lang="en-US" sz="2000" dirty="0" smtClean="0">
                <a:solidFill>
                  <a:srgbClr val="000090"/>
                </a:solidFill>
              </a:rPr>
              <a:t>the well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charset="2"/>
              <a:buChar char="²"/>
            </a:pPr>
            <a:r>
              <a:rPr lang="en-US" sz="2000" dirty="0" smtClean="0">
                <a:solidFill>
                  <a:srgbClr val="000090"/>
                </a:solidFill>
              </a:rPr>
              <a:t>substituting </a:t>
            </a:r>
            <a:r>
              <a:rPr lang="en-US" sz="2000" dirty="0">
                <a:solidFill>
                  <a:srgbClr val="000090"/>
                </a:solidFill>
              </a:rPr>
              <a:t>the distance the unknown migrated into the equation </a:t>
            </a:r>
            <a:r>
              <a:rPr lang="en-US" sz="2000" dirty="0" smtClean="0">
                <a:solidFill>
                  <a:srgbClr val="000090"/>
                </a:solidFill>
              </a:rPr>
              <a:t>of the </a:t>
            </a:r>
            <a:r>
              <a:rPr lang="en-US" sz="2000" dirty="0">
                <a:solidFill>
                  <a:srgbClr val="000090"/>
                </a:solidFill>
              </a:rPr>
              <a:t>line of best fit, and solving for Y (the molecular wt)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dirty="0" smtClean="0"/>
              <a:t>Selection of Buffer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286000"/>
          <a:ext cx="7848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20"/>
                <a:gridCol w="1569720"/>
                <a:gridCol w="1569720"/>
                <a:gridCol w="1569720"/>
                <a:gridCol w="1569720"/>
              </a:tblGrid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RE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Buffer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"/>
                        </a:rPr>
                        <a:t> 1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Buffer 2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Buffer 3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"/>
                        </a:rPr>
                        <a:t>Buffer 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 smtClean="0">
                          <a:latin typeface="Arial"/>
                        </a:rPr>
                        <a:t>HindIII</a:t>
                      </a:r>
                      <a:endParaRPr lang="en-US" sz="2800" b="1" i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</a:rPr>
                        <a:t>50%</a:t>
                      </a:r>
                      <a:endParaRPr lang="en-US" sz="2800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</a:rPr>
                        <a:t>100%</a:t>
                      </a:r>
                      <a:endParaRPr lang="en-US" sz="2800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</a:rPr>
                        <a:t>10%</a:t>
                      </a:r>
                      <a:endParaRPr lang="en-US" sz="2800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</a:rPr>
                        <a:t>50%</a:t>
                      </a:r>
                      <a:endParaRPr lang="en-US" sz="2800" b="1" dirty="0">
                        <a:latin typeface="Arial"/>
                      </a:endParaRPr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dirty="0" err="1" smtClean="0">
                          <a:latin typeface="Arial"/>
                        </a:rPr>
                        <a:t>PstI</a:t>
                      </a:r>
                      <a:endParaRPr lang="en-US" sz="2800" b="1" i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</a:rPr>
                        <a:t>75%</a:t>
                      </a:r>
                      <a:endParaRPr lang="en-US" sz="2800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</a:rPr>
                        <a:t>75%</a:t>
                      </a:r>
                      <a:endParaRPr lang="en-US" sz="2800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</a:rPr>
                        <a:t>100%</a:t>
                      </a:r>
                      <a:endParaRPr lang="en-US" sz="2800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</a:rPr>
                        <a:t>50%</a:t>
                      </a:r>
                      <a:endParaRPr lang="en-US" sz="2800" b="1" dirty="0">
                        <a:latin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Amplifying DNA in vitro by PCR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/>
              <a:t>Small amount of double-stranded DNA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/>
              <a:t>DNA precursors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/>
              <a:t>Specific nucleic acid primers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i="1"/>
              <a:t>Taq</a:t>
            </a:r>
            <a:r>
              <a:rPr lang="en-US" sz="2800"/>
              <a:t> DNA polymerase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DNA is denatured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Primers attach to primer-binding site on each DNA strand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Each strand acts as template for DNA synthesis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75" y="12700"/>
            <a:ext cx="4716463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263" y="-9525"/>
            <a:ext cx="4689475" cy="687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Uses of PCR</a:t>
            </a:r>
          </a:p>
        </p:txBody>
      </p:sp>
      <p:pic>
        <p:nvPicPr>
          <p:cNvPr id="16387" name="Picture 5" descr="19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25689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Recombinant DNA</a:t>
            </a:r>
            <a:endParaRPr lang="en-US"/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382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0"/>
              <a:t>Recombinant DNA is a molecule that combines DNA from two sources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0"/>
              <a:t>Creates a new combination of genetic material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0"/>
              <a:t>Human gene for insulin was placed in bacteria to make large quantities for diabetics 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0"/>
              <a:t>Genetically modified organisms are possible because of the universal nature of the genetic code</a:t>
            </a:r>
          </a:p>
          <a:p>
            <a:pPr eaLnBrk="1" hangingPunct="1">
              <a:lnSpc>
                <a:spcPct val="80000"/>
              </a:lnSpc>
            </a:pPr>
            <a:endParaRPr lang="en-US" sz="28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01616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01616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01616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01616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Generation of Recombinant Plasmid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209800"/>
            <a:ext cx="7848600" cy="3505200"/>
          </a:xfrm>
        </p:spPr>
        <p:txBody>
          <a:bodyPr/>
          <a:lstStyle/>
          <a:p>
            <a:pPr eaLnBrk="1" hangingPunct="1">
              <a:spcBef>
                <a:spcPts val="1368"/>
              </a:spcBef>
            </a:pPr>
            <a:r>
              <a:rPr lang="en-US" sz="2800" b="0" dirty="0"/>
              <a:t>Recombinant plasmid: plasmid containing the piece of DNA you isolated</a:t>
            </a:r>
          </a:p>
          <a:p>
            <a:pPr eaLnBrk="1" hangingPunct="1">
              <a:spcBef>
                <a:spcPts val="1368"/>
              </a:spcBef>
            </a:pPr>
            <a:r>
              <a:rPr lang="en-US" sz="2800" b="0" dirty="0"/>
              <a:t>Put piece of DNA you isolated with sticky ends together with plasmid that is cut with same restriction enzyme</a:t>
            </a:r>
          </a:p>
          <a:p>
            <a:pPr eaLnBrk="1" hangingPunct="1">
              <a:spcBef>
                <a:spcPts val="1368"/>
              </a:spcBef>
            </a:pPr>
            <a:r>
              <a:rPr lang="en-US" sz="2800" b="0" dirty="0"/>
              <a:t>Sticky ends of isolated DNA will join to sticky ends of plasmid</a:t>
            </a:r>
          </a:p>
          <a:p>
            <a:pPr eaLnBrk="1" hangingPunct="1">
              <a:spcBef>
                <a:spcPts val="1368"/>
              </a:spcBef>
            </a:pPr>
            <a:r>
              <a:rPr lang="en-US" sz="2800" b="0" dirty="0"/>
              <a:t>Add </a:t>
            </a:r>
            <a:r>
              <a:rPr lang="en-US" sz="2800" b="0" dirty="0" err="1"/>
              <a:t>ligase</a:t>
            </a:r>
            <a:r>
              <a:rPr lang="en-US" sz="2800" b="0" dirty="0"/>
              <a:t> to glue isolated DNA to plasmid</a:t>
            </a:r>
          </a:p>
          <a:p>
            <a:pPr eaLnBrk="1" hangingPunct="1">
              <a:spcBef>
                <a:spcPts val="1368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ts val="1368"/>
              </a:spcBef>
            </a:pPr>
            <a:endParaRPr lang="en-US" dirty="0"/>
          </a:p>
          <a:p>
            <a:pPr eaLnBrk="1" hangingPunct="1">
              <a:spcBef>
                <a:spcPts val="1368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9.0.4.:Microsoft Office 2001:Templates:Presentations:Designs:Blank</Template>
  <TotalTime>2298</TotalTime>
  <Words>1389</Words>
  <Application>Microsoft PowerPoint</Application>
  <PresentationFormat>On-screen Show (4:3)</PresentationFormat>
  <Paragraphs>207</Paragraphs>
  <Slides>38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Blank</vt:lpstr>
      <vt:lpstr>Lab 6b Working with DNA</vt:lpstr>
      <vt:lpstr>Amplifying DNA</vt:lpstr>
      <vt:lpstr>Working With Gene Clones</vt:lpstr>
      <vt:lpstr>Slide 4</vt:lpstr>
      <vt:lpstr>Slide 5</vt:lpstr>
      <vt:lpstr>Slide 6</vt:lpstr>
      <vt:lpstr>Uses of PCR</vt:lpstr>
      <vt:lpstr>Recombinant DNA</vt:lpstr>
      <vt:lpstr>Generation of Recombinant Plasmid</vt:lpstr>
      <vt:lpstr>Slide 10</vt:lpstr>
      <vt:lpstr>Creating Recombinant DNA Molecules</vt:lpstr>
      <vt:lpstr>Slide 12</vt:lpstr>
      <vt:lpstr>Slide 13</vt:lpstr>
      <vt:lpstr>Slide 14</vt:lpstr>
      <vt:lpstr>Restriction Endonucleases</vt:lpstr>
      <vt:lpstr>Restriction Endonucleases</vt:lpstr>
      <vt:lpstr>Restriction Enzymes Recognize Specific DNA Sequences (Recognition Sites)</vt:lpstr>
      <vt:lpstr>Cutting and Rejoining DNA</vt:lpstr>
      <vt:lpstr>Cleaving and Rejoining DNA</vt:lpstr>
      <vt:lpstr>Restriction Enzymes</vt:lpstr>
      <vt:lpstr>Restriction Enzymes</vt:lpstr>
      <vt:lpstr>Slide 22</vt:lpstr>
      <vt:lpstr>Some Commonly Used  Restriction Enzymes</vt:lpstr>
      <vt:lpstr>Theoretical Basis  Using Restriction Enzymes</vt:lpstr>
      <vt:lpstr>Slide 25</vt:lpstr>
      <vt:lpstr>Creating Recombinant DNA Molecules</vt:lpstr>
      <vt:lpstr>Cloning Genes</vt:lpstr>
      <vt:lpstr>Host / Vector Systems</vt:lpstr>
      <vt:lpstr>Ligation/Transformation</vt:lpstr>
      <vt:lpstr>Ligation/Transformation</vt:lpstr>
      <vt:lpstr>Ligation/Transformation</vt:lpstr>
      <vt:lpstr>Transgenic Rice</vt:lpstr>
      <vt:lpstr>Slide 33</vt:lpstr>
      <vt:lpstr>Slide 34</vt:lpstr>
      <vt:lpstr>Slide 35</vt:lpstr>
      <vt:lpstr>Theoretical Basis of Agarose Gel Electrophoresis</vt:lpstr>
      <vt:lpstr>Sizing a Piece of DNA</vt:lpstr>
      <vt:lpstr>Selection of Buffer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Recombinant DNA and Biotechnology</dc:title>
  <dc:creator>Eric Gemme</dc:creator>
  <cp:lastModifiedBy>ZERONG WANG</cp:lastModifiedBy>
  <cp:revision>204</cp:revision>
  <dcterms:created xsi:type="dcterms:W3CDTF">2009-11-16T14:27:38Z</dcterms:created>
  <dcterms:modified xsi:type="dcterms:W3CDTF">2009-11-16T14:56:00Z</dcterms:modified>
</cp:coreProperties>
</file>